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6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364" autoAdjust="0"/>
  </p:normalViewPr>
  <p:slideViewPr>
    <p:cSldViewPr showGuides="1"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47841-30E4-41EA-B55C-7193A58A6018}" type="datetimeFigureOut">
              <a:rPr lang="nl-NL" smtClean="0"/>
              <a:pPr/>
              <a:t>17-1-2018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FE5D9-EB6D-4401-BF8A-4D62F51FC81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58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Naturalis / UL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E5D9-EB6D-4401-BF8A-4D62F51FC81D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E5D9-EB6D-4401-BF8A-4D62F51FC81D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Integratie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4 dimensies – ruimte en tijd; jaarcyclus, levenscyclus, successie – verandering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ontkoppeling van</a:t>
            </a:r>
            <a:r>
              <a:rPr lang="nl-NL" baseline="0" dirty="0" smtClean="0"/>
              <a:t> regenwater en riool – natuurlijke afwatering – water opvang en retentie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Leefgebied – 40 broedvogels, en migratie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 smtClean="0"/>
              <a:t>Vloeiende lijnen, </a:t>
            </a:r>
            <a:r>
              <a:rPr lang="nl-NL" baseline="0" dirty="0" err="1" smtClean="0"/>
              <a:t>mozaiek</a:t>
            </a:r>
            <a:r>
              <a:rPr lang="nl-NL" baseline="0" dirty="0" smtClean="0"/>
              <a:t> met geleidelijke overgangen en </a:t>
            </a:r>
            <a:r>
              <a:rPr lang="nl-NL" baseline="0" dirty="0" err="1" smtClean="0"/>
              <a:t>overhoekjes</a:t>
            </a:r>
            <a:r>
              <a:rPr lang="nl-NL" baseline="0" dirty="0" smtClean="0"/>
              <a:t>, voldoende omvang, natuurvriendelijke oevers met variatie aan breedte, steilte, etc. inhaken op natuurlijke processen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E5D9-EB6D-4401-BF8A-4D62F51FC81D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Veterane bomen – heel belangrijk voor dieren en </a:t>
            </a:r>
            <a:r>
              <a:rPr lang="nl-NL" dirty="0" err="1" smtClean="0"/>
              <a:t>paddestoelen</a:t>
            </a: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Rijpe bodems: bodemstructuur, bodemsuccessie – rijk bodemleven – m.n. ook </a:t>
            </a:r>
            <a:r>
              <a:rPr lang="nl-NL" dirty="0" err="1" smtClean="0"/>
              <a:t>mycorrhyza’s</a:t>
            </a:r>
            <a:endParaRPr lang="nl-NL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Inheemse soorten – knooppunt in netwerk ecologische interacties en spin</a:t>
            </a:r>
            <a:r>
              <a:rPr lang="nl-NL" baseline="0" dirty="0" smtClean="0"/>
              <a:t> off voor biodiversiteit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In ruimte en tijd: sinusmaaien, snoeien (</a:t>
            </a:r>
            <a:r>
              <a:rPr lang="nl-NL" baseline="0" dirty="0" err="1" smtClean="0"/>
              <a:t>breuksnoeien</a:t>
            </a:r>
            <a:r>
              <a:rPr lang="nl-NL" baseline="0" dirty="0" smtClean="0"/>
              <a:t> als benadering van natuurlijke windschade), gefaseerde </a:t>
            </a:r>
            <a:r>
              <a:rPr lang="nl-NL" baseline="0" dirty="0" err="1" smtClean="0"/>
              <a:t>boomkap</a:t>
            </a:r>
            <a:r>
              <a:rPr lang="nl-NL" baseline="0" dirty="0" smtClean="0"/>
              <a:t>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smtClean="0"/>
              <a:t>insectenhotels, nestkasten, slaapplaatsen, etc.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 smtClean="0"/>
              <a:t>Link naar </a:t>
            </a:r>
            <a:r>
              <a:rPr lang="nl-NL" baseline="0" dirty="0" err="1" smtClean="0"/>
              <a:t>Natuurinclusieve</a:t>
            </a:r>
            <a:r>
              <a:rPr lang="nl-NL" baseline="0" dirty="0" smtClean="0"/>
              <a:t> gebouwen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FE5D9-EB6D-4401-BF8A-4D62F51FC81D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9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4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2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6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6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5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7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ACDC3-C76D-4243-A466-17A85DF3533B}" type="datetimeFigureOut">
              <a:rPr lang="en-US" smtClean="0"/>
              <a:pPr/>
              <a:t>1/17/2018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84A34-9FB6-4236-A95D-2271AA08D52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300"/>
          </a:solidFill>
          <a:latin typeface="Arial Rounded MT Bold" panose="020F0704030504030204" pitchFamily="34" charset="0"/>
          <a:ea typeface="Adobe Gothic Std B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/>
          <a:lstStyle/>
          <a:p>
            <a:r>
              <a:rPr lang="nl-NL" dirty="0" smtClean="0">
                <a:solidFill>
                  <a:schemeClr val="accent6">
                    <a:lumMod val="50000"/>
                  </a:schemeClr>
                </a:solidFill>
              </a:rPr>
              <a:t>LBSP werkgroep 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1520" y="2552700"/>
            <a:ext cx="8640960" cy="1752600"/>
          </a:xfrm>
        </p:spPr>
        <p:txBody>
          <a:bodyPr>
            <a:normAutofit fontScale="92500" lnSpcReduction="10000"/>
          </a:bodyPr>
          <a:lstStyle/>
          <a:p>
            <a:r>
              <a:rPr lang="nl-NL" sz="6000" b="1" dirty="0" smtClean="0">
                <a:solidFill>
                  <a:srgbClr val="00B050"/>
                </a:solidFill>
              </a:rPr>
              <a:t>Groen</a:t>
            </a:r>
            <a:r>
              <a:rPr lang="nl-NL" sz="6000" b="1" dirty="0" smtClean="0"/>
              <a:t> en </a:t>
            </a:r>
            <a:r>
              <a:rPr lang="nl-NL" sz="6000" b="1" dirty="0" smtClean="0">
                <a:solidFill>
                  <a:srgbClr val="0070C0"/>
                </a:solidFill>
              </a:rPr>
              <a:t>water</a:t>
            </a:r>
            <a:r>
              <a:rPr lang="nl-NL" sz="6000" b="1" dirty="0" smtClean="0"/>
              <a:t>gangen</a:t>
            </a:r>
          </a:p>
          <a:p>
            <a:endParaRPr lang="nl-NL" sz="2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2800" b="1" i="1" dirty="0" smtClean="0">
                <a:solidFill>
                  <a:schemeClr val="accent6">
                    <a:lumMod val="50000"/>
                  </a:schemeClr>
                </a:solidFill>
              </a:rPr>
              <a:t>Marco Roos &amp; </a:t>
            </a:r>
            <a:r>
              <a:rPr lang="nl-NL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Helias</a:t>
            </a:r>
            <a:r>
              <a:rPr lang="nl-NL" sz="2800" b="1" i="1" dirty="0" smtClean="0">
                <a:solidFill>
                  <a:schemeClr val="accent6">
                    <a:lumMod val="50000"/>
                  </a:schemeClr>
                </a:solidFill>
              </a:rPr>
              <a:t> Udo de </a:t>
            </a:r>
            <a:r>
              <a:rPr lang="nl-NL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Haes</a:t>
            </a:r>
            <a:endParaRPr lang="nl-NL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1" y="1600200"/>
            <a:ext cx="8613558" cy="4525963"/>
          </a:xfrm>
        </p:spPr>
        <p:txBody>
          <a:bodyPr>
            <a:normAutofit/>
          </a:bodyPr>
          <a:lstStyle/>
          <a:p>
            <a:r>
              <a:rPr lang="nl-NL" dirty="0" smtClean="0"/>
              <a:t>Rivierlandschap grenzend aan strandwallen </a:t>
            </a:r>
            <a:r>
              <a:rPr lang="nl-NL" dirty="0"/>
              <a:t>met </a:t>
            </a:r>
            <a:r>
              <a:rPr lang="nl-NL" dirty="0" smtClean="0"/>
              <a:t>landgoederen </a:t>
            </a:r>
          </a:p>
          <a:p>
            <a:r>
              <a:rPr lang="nl-NL" dirty="0" smtClean="0"/>
              <a:t>Hoge bebouwingsdichtheid (beoogd) </a:t>
            </a:r>
          </a:p>
          <a:p>
            <a:r>
              <a:rPr lang="nl-NL" dirty="0" smtClean="0"/>
              <a:t>Verbindingen met aangrenzende groene gebieden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/>
              <a:t>3 landschapstypen: </a:t>
            </a:r>
            <a:r>
              <a:rPr lang="nl-NL" i="1" dirty="0" smtClean="0"/>
              <a:t>bos, grasland, water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/>
              <a:t>grote lengte aan watergangen en oevers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>
                <a:sym typeface="Wingdings" panose="05000000000000000000" pitchFamily="2" charset="2"/>
              </a:rPr>
              <a:t>r</a:t>
            </a:r>
            <a:r>
              <a:rPr lang="nl-NL" dirty="0" smtClean="0"/>
              <a:t>elatief rijk aan graslandsoorten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Bestaande kenmerken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53184" r="42233" b="32675"/>
          <a:stretch/>
        </p:blipFill>
        <p:spPr bwMode="auto">
          <a:xfrm>
            <a:off x="3210850" y="3429000"/>
            <a:ext cx="5933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rije vorm 5"/>
          <p:cNvSpPr/>
          <p:nvPr/>
        </p:nvSpPr>
        <p:spPr>
          <a:xfrm>
            <a:off x="5216647" y="4434214"/>
            <a:ext cx="2004165" cy="814191"/>
          </a:xfrm>
          <a:custGeom>
            <a:avLst/>
            <a:gdLst>
              <a:gd name="connsiteX0" fmla="*/ 1766170 w 2004165"/>
              <a:gd name="connsiteY0" fmla="*/ 914400 h 1139869"/>
              <a:gd name="connsiteX1" fmla="*/ 1052187 w 2004165"/>
              <a:gd name="connsiteY1" fmla="*/ 1139869 h 1139869"/>
              <a:gd name="connsiteX2" fmla="*/ 939452 w 2004165"/>
              <a:gd name="connsiteY2" fmla="*/ 1064713 h 1139869"/>
              <a:gd name="connsiteX3" fmla="*/ 338203 w 2004165"/>
              <a:gd name="connsiteY3" fmla="*/ 1102291 h 1139869"/>
              <a:gd name="connsiteX4" fmla="*/ 0 w 2004165"/>
              <a:gd name="connsiteY4" fmla="*/ 964505 h 1139869"/>
              <a:gd name="connsiteX5" fmla="*/ 0 w 2004165"/>
              <a:gd name="connsiteY5" fmla="*/ 363255 h 1139869"/>
              <a:gd name="connsiteX6" fmla="*/ 175365 w 2004165"/>
              <a:gd name="connsiteY6" fmla="*/ 0 h 1139869"/>
              <a:gd name="connsiteX7" fmla="*/ 526093 w 2004165"/>
              <a:gd name="connsiteY7" fmla="*/ 87683 h 1139869"/>
              <a:gd name="connsiteX8" fmla="*/ 588724 w 2004165"/>
              <a:gd name="connsiteY8" fmla="*/ 338203 h 1139869"/>
              <a:gd name="connsiteX9" fmla="*/ 1340285 w 2004165"/>
              <a:gd name="connsiteY9" fmla="*/ 338203 h 1139869"/>
              <a:gd name="connsiteX10" fmla="*/ 1828800 w 2004165"/>
              <a:gd name="connsiteY10" fmla="*/ 250521 h 1139869"/>
              <a:gd name="connsiteX11" fmla="*/ 2004165 w 2004165"/>
              <a:gd name="connsiteY11" fmla="*/ 576198 h 1139869"/>
              <a:gd name="connsiteX12" fmla="*/ 1766170 w 2004165"/>
              <a:gd name="connsiteY12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00833 w 2066795"/>
              <a:gd name="connsiteY3" fmla="*/ 1102291 h 1139869"/>
              <a:gd name="connsiteX4" fmla="*/ 0 w 2066795"/>
              <a:gd name="connsiteY4" fmla="*/ 701459 h 1139869"/>
              <a:gd name="connsiteX5" fmla="*/ 62630 w 2066795"/>
              <a:gd name="connsiteY5" fmla="*/ 363255 h 1139869"/>
              <a:gd name="connsiteX6" fmla="*/ 237995 w 2066795"/>
              <a:gd name="connsiteY6" fmla="*/ 0 h 1139869"/>
              <a:gd name="connsiteX7" fmla="*/ 588723 w 2066795"/>
              <a:gd name="connsiteY7" fmla="*/ 87683 h 1139869"/>
              <a:gd name="connsiteX8" fmla="*/ 651354 w 2066795"/>
              <a:gd name="connsiteY8" fmla="*/ 338203 h 1139869"/>
              <a:gd name="connsiteX9" fmla="*/ 1402915 w 2066795"/>
              <a:gd name="connsiteY9" fmla="*/ 338203 h 1139869"/>
              <a:gd name="connsiteX10" fmla="*/ 1891430 w 2066795"/>
              <a:gd name="connsiteY10" fmla="*/ 250521 h 1139869"/>
              <a:gd name="connsiteX11" fmla="*/ 2066795 w 2066795"/>
              <a:gd name="connsiteY11" fmla="*/ 576198 h 1139869"/>
              <a:gd name="connsiteX12" fmla="*/ 1828800 w 2066795"/>
              <a:gd name="connsiteY12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00833 w 2066795"/>
              <a:gd name="connsiteY3" fmla="*/ 1102291 h 1139869"/>
              <a:gd name="connsiteX4" fmla="*/ 0 w 2066795"/>
              <a:gd name="connsiteY4" fmla="*/ 701459 h 1139869"/>
              <a:gd name="connsiteX5" fmla="*/ 62630 w 2066795"/>
              <a:gd name="connsiteY5" fmla="*/ 225469 h 1139869"/>
              <a:gd name="connsiteX6" fmla="*/ 237995 w 2066795"/>
              <a:gd name="connsiteY6" fmla="*/ 0 h 1139869"/>
              <a:gd name="connsiteX7" fmla="*/ 588723 w 2066795"/>
              <a:gd name="connsiteY7" fmla="*/ 87683 h 1139869"/>
              <a:gd name="connsiteX8" fmla="*/ 651354 w 2066795"/>
              <a:gd name="connsiteY8" fmla="*/ 338203 h 1139869"/>
              <a:gd name="connsiteX9" fmla="*/ 1402915 w 2066795"/>
              <a:gd name="connsiteY9" fmla="*/ 338203 h 1139869"/>
              <a:gd name="connsiteX10" fmla="*/ 1891430 w 2066795"/>
              <a:gd name="connsiteY10" fmla="*/ 250521 h 1139869"/>
              <a:gd name="connsiteX11" fmla="*/ 2066795 w 2066795"/>
              <a:gd name="connsiteY11" fmla="*/ 576198 h 1139869"/>
              <a:gd name="connsiteX12" fmla="*/ 1828800 w 2066795"/>
              <a:gd name="connsiteY12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00833 w 2066795"/>
              <a:gd name="connsiteY3" fmla="*/ 1102291 h 1139869"/>
              <a:gd name="connsiteX4" fmla="*/ 0 w 2066795"/>
              <a:gd name="connsiteY4" fmla="*/ 751563 h 1139869"/>
              <a:gd name="connsiteX5" fmla="*/ 62630 w 2066795"/>
              <a:gd name="connsiteY5" fmla="*/ 225469 h 1139869"/>
              <a:gd name="connsiteX6" fmla="*/ 237995 w 2066795"/>
              <a:gd name="connsiteY6" fmla="*/ 0 h 1139869"/>
              <a:gd name="connsiteX7" fmla="*/ 588723 w 2066795"/>
              <a:gd name="connsiteY7" fmla="*/ 87683 h 1139869"/>
              <a:gd name="connsiteX8" fmla="*/ 651354 w 2066795"/>
              <a:gd name="connsiteY8" fmla="*/ 338203 h 1139869"/>
              <a:gd name="connsiteX9" fmla="*/ 1402915 w 2066795"/>
              <a:gd name="connsiteY9" fmla="*/ 338203 h 1139869"/>
              <a:gd name="connsiteX10" fmla="*/ 1891430 w 2066795"/>
              <a:gd name="connsiteY10" fmla="*/ 250521 h 1139869"/>
              <a:gd name="connsiteX11" fmla="*/ 2066795 w 2066795"/>
              <a:gd name="connsiteY11" fmla="*/ 576198 h 1139869"/>
              <a:gd name="connsiteX12" fmla="*/ 1828800 w 2066795"/>
              <a:gd name="connsiteY12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38411 w 2066795"/>
              <a:gd name="connsiteY3" fmla="*/ 851770 h 1139869"/>
              <a:gd name="connsiteX4" fmla="*/ 400833 w 2066795"/>
              <a:gd name="connsiteY4" fmla="*/ 1102291 h 1139869"/>
              <a:gd name="connsiteX5" fmla="*/ 0 w 2066795"/>
              <a:gd name="connsiteY5" fmla="*/ 751563 h 1139869"/>
              <a:gd name="connsiteX6" fmla="*/ 62630 w 2066795"/>
              <a:gd name="connsiteY6" fmla="*/ 225469 h 1139869"/>
              <a:gd name="connsiteX7" fmla="*/ 237995 w 2066795"/>
              <a:gd name="connsiteY7" fmla="*/ 0 h 1139869"/>
              <a:gd name="connsiteX8" fmla="*/ 588723 w 2066795"/>
              <a:gd name="connsiteY8" fmla="*/ 87683 h 1139869"/>
              <a:gd name="connsiteX9" fmla="*/ 651354 w 2066795"/>
              <a:gd name="connsiteY9" fmla="*/ 338203 h 1139869"/>
              <a:gd name="connsiteX10" fmla="*/ 1402915 w 2066795"/>
              <a:gd name="connsiteY10" fmla="*/ 338203 h 1139869"/>
              <a:gd name="connsiteX11" fmla="*/ 1891430 w 2066795"/>
              <a:gd name="connsiteY11" fmla="*/ 250521 h 1139869"/>
              <a:gd name="connsiteX12" fmla="*/ 2066795 w 2066795"/>
              <a:gd name="connsiteY12" fmla="*/ 576198 h 1139869"/>
              <a:gd name="connsiteX13" fmla="*/ 1828800 w 2066795"/>
              <a:gd name="connsiteY13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38411 w 2066795"/>
              <a:gd name="connsiteY3" fmla="*/ 851770 h 1139869"/>
              <a:gd name="connsiteX4" fmla="*/ 450937 w 2066795"/>
              <a:gd name="connsiteY4" fmla="*/ 864296 h 1139869"/>
              <a:gd name="connsiteX5" fmla="*/ 0 w 2066795"/>
              <a:gd name="connsiteY5" fmla="*/ 751563 h 1139869"/>
              <a:gd name="connsiteX6" fmla="*/ 62630 w 2066795"/>
              <a:gd name="connsiteY6" fmla="*/ 225469 h 1139869"/>
              <a:gd name="connsiteX7" fmla="*/ 237995 w 2066795"/>
              <a:gd name="connsiteY7" fmla="*/ 0 h 1139869"/>
              <a:gd name="connsiteX8" fmla="*/ 588723 w 2066795"/>
              <a:gd name="connsiteY8" fmla="*/ 87683 h 1139869"/>
              <a:gd name="connsiteX9" fmla="*/ 651354 w 2066795"/>
              <a:gd name="connsiteY9" fmla="*/ 338203 h 1139869"/>
              <a:gd name="connsiteX10" fmla="*/ 1402915 w 2066795"/>
              <a:gd name="connsiteY10" fmla="*/ 338203 h 1139869"/>
              <a:gd name="connsiteX11" fmla="*/ 1891430 w 2066795"/>
              <a:gd name="connsiteY11" fmla="*/ 250521 h 1139869"/>
              <a:gd name="connsiteX12" fmla="*/ 2066795 w 2066795"/>
              <a:gd name="connsiteY12" fmla="*/ 576198 h 1139869"/>
              <a:gd name="connsiteX13" fmla="*/ 1828800 w 2066795"/>
              <a:gd name="connsiteY13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38411 w 2066795"/>
              <a:gd name="connsiteY3" fmla="*/ 851770 h 1139869"/>
              <a:gd name="connsiteX4" fmla="*/ 876822 w 2066795"/>
              <a:gd name="connsiteY4" fmla="*/ 826718 h 1139869"/>
              <a:gd name="connsiteX5" fmla="*/ 0 w 2066795"/>
              <a:gd name="connsiteY5" fmla="*/ 751563 h 1139869"/>
              <a:gd name="connsiteX6" fmla="*/ 62630 w 2066795"/>
              <a:gd name="connsiteY6" fmla="*/ 225469 h 1139869"/>
              <a:gd name="connsiteX7" fmla="*/ 237995 w 2066795"/>
              <a:gd name="connsiteY7" fmla="*/ 0 h 1139869"/>
              <a:gd name="connsiteX8" fmla="*/ 588723 w 2066795"/>
              <a:gd name="connsiteY8" fmla="*/ 87683 h 1139869"/>
              <a:gd name="connsiteX9" fmla="*/ 651354 w 2066795"/>
              <a:gd name="connsiteY9" fmla="*/ 338203 h 1139869"/>
              <a:gd name="connsiteX10" fmla="*/ 1402915 w 2066795"/>
              <a:gd name="connsiteY10" fmla="*/ 338203 h 1139869"/>
              <a:gd name="connsiteX11" fmla="*/ 1891430 w 2066795"/>
              <a:gd name="connsiteY11" fmla="*/ 250521 h 1139869"/>
              <a:gd name="connsiteX12" fmla="*/ 2066795 w 2066795"/>
              <a:gd name="connsiteY12" fmla="*/ 576198 h 1139869"/>
              <a:gd name="connsiteX13" fmla="*/ 1828800 w 2066795"/>
              <a:gd name="connsiteY13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38411 w 2066795"/>
              <a:gd name="connsiteY3" fmla="*/ 851770 h 1139869"/>
              <a:gd name="connsiteX4" fmla="*/ 839244 w 2066795"/>
              <a:gd name="connsiteY4" fmla="*/ 576198 h 1139869"/>
              <a:gd name="connsiteX5" fmla="*/ 0 w 2066795"/>
              <a:gd name="connsiteY5" fmla="*/ 751563 h 1139869"/>
              <a:gd name="connsiteX6" fmla="*/ 62630 w 2066795"/>
              <a:gd name="connsiteY6" fmla="*/ 225469 h 1139869"/>
              <a:gd name="connsiteX7" fmla="*/ 237995 w 2066795"/>
              <a:gd name="connsiteY7" fmla="*/ 0 h 1139869"/>
              <a:gd name="connsiteX8" fmla="*/ 588723 w 2066795"/>
              <a:gd name="connsiteY8" fmla="*/ 87683 h 1139869"/>
              <a:gd name="connsiteX9" fmla="*/ 651354 w 2066795"/>
              <a:gd name="connsiteY9" fmla="*/ 338203 h 1139869"/>
              <a:gd name="connsiteX10" fmla="*/ 1402915 w 2066795"/>
              <a:gd name="connsiteY10" fmla="*/ 338203 h 1139869"/>
              <a:gd name="connsiteX11" fmla="*/ 1891430 w 2066795"/>
              <a:gd name="connsiteY11" fmla="*/ 250521 h 1139869"/>
              <a:gd name="connsiteX12" fmla="*/ 2066795 w 2066795"/>
              <a:gd name="connsiteY12" fmla="*/ 576198 h 1139869"/>
              <a:gd name="connsiteX13" fmla="*/ 1828800 w 2066795"/>
              <a:gd name="connsiteY13" fmla="*/ 914400 h 1139869"/>
              <a:gd name="connsiteX0" fmla="*/ 1828800 w 2066795"/>
              <a:gd name="connsiteY0" fmla="*/ 914400 h 1139869"/>
              <a:gd name="connsiteX1" fmla="*/ 1114817 w 2066795"/>
              <a:gd name="connsiteY1" fmla="*/ 1139869 h 1139869"/>
              <a:gd name="connsiteX2" fmla="*/ 1002082 w 2066795"/>
              <a:gd name="connsiteY2" fmla="*/ 1064713 h 1139869"/>
              <a:gd name="connsiteX3" fmla="*/ 438411 w 2066795"/>
              <a:gd name="connsiteY3" fmla="*/ 851770 h 1139869"/>
              <a:gd name="connsiteX4" fmla="*/ 939452 w 2066795"/>
              <a:gd name="connsiteY4" fmla="*/ 839244 h 1139869"/>
              <a:gd name="connsiteX5" fmla="*/ 839244 w 2066795"/>
              <a:gd name="connsiteY5" fmla="*/ 576198 h 1139869"/>
              <a:gd name="connsiteX6" fmla="*/ 0 w 2066795"/>
              <a:gd name="connsiteY6" fmla="*/ 751563 h 1139869"/>
              <a:gd name="connsiteX7" fmla="*/ 62630 w 2066795"/>
              <a:gd name="connsiteY7" fmla="*/ 225469 h 1139869"/>
              <a:gd name="connsiteX8" fmla="*/ 237995 w 2066795"/>
              <a:gd name="connsiteY8" fmla="*/ 0 h 1139869"/>
              <a:gd name="connsiteX9" fmla="*/ 588723 w 2066795"/>
              <a:gd name="connsiteY9" fmla="*/ 87683 h 1139869"/>
              <a:gd name="connsiteX10" fmla="*/ 651354 w 2066795"/>
              <a:gd name="connsiteY10" fmla="*/ 338203 h 1139869"/>
              <a:gd name="connsiteX11" fmla="*/ 1402915 w 2066795"/>
              <a:gd name="connsiteY11" fmla="*/ 338203 h 1139869"/>
              <a:gd name="connsiteX12" fmla="*/ 1891430 w 2066795"/>
              <a:gd name="connsiteY12" fmla="*/ 250521 h 1139869"/>
              <a:gd name="connsiteX13" fmla="*/ 2066795 w 2066795"/>
              <a:gd name="connsiteY13" fmla="*/ 576198 h 1139869"/>
              <a:gd name="connsiteX14" fmla="*/ 1828800 w 2066795"/>
              <a:gd name="connsiteY14" fmla="*/ 914400 h 1139869"/>
              <a:gd name="connsiteX0" fmla="*/ 1828800 w 2066795"/>
              <a:gd name="connsiteY0" fmla="*/ 914400 h 1139869"/>
              <a:gd name="connsiteX1" fmla="*/ 1265129 w 2066795"/>
              <a:gd name="connsiteY1" fmla="*/ 926926 h 1139869"/>
              <a:gd name="connsiteX2" fmla="*/ 1114817 w 2066795"/>
              <a:gd name="connsiteY2" fmla="*/ 1139869 h 1139869"/>
              <a:gd name="connsiteX3" fmla="*/ 1002082 w 2066795"/>
              <a:gd name="connsiteY3" fmla="*/ 1064713 h 1139869"/>
              <a:gd name="connsiteX4" fmla="*/ 438411 w 2066795"/>
              <a:gd name="connsiteY4" fmla="*/ 851770 h 1139869"/>
              <a:gd name="connsiteX5" fmla="*/ 939452 w 2066795"/>
              <a:gd name="connsiteY5" fmla="*/ 839244 h 1139869"/>
              <a:gd name="connsiteX6" fmla="*/ 839244 w 2066795"/>
              <a:gd name="connsiteY6" fmla="*/ 576198 h 1139869"/>
              <a:gd name="connsiteX7" fmla="*/ 0 w 2066795"/>
              <a:gd name="connsiteY7" fmla="*/ 751563 h 1139869"/>
              <a:gd name="connsiteX8" fmla="*/ 62630 w 2066795"/>
              <a:gd name="connsiteY8" fmla="*/ 225469 h 1139869"/>
              <a:gd name="connsiteX9" fmla="*/ 237995 w 2066795"/>
              <a:gd name="connsiteY9" fmla="*/ 0 h 1139869"/>
              <a:gd name="connsiteX10" fmla="*/ 588723 w 2066795"/>
              <a:gd name="connsiteY10" fmla="*/ 87683 h 1139869"/>
              <a:gd name="connsiteX11" fmla="*/ 651354 w 2066795"/>
              <a:gd name="connsiteY11" fmla="*/ 338203 h 1139869"/>
              <a:gd name="connsiteX12" fmla="*/ 1402915 w 2066795"/>
              <a:gd name="connsiteY12" fmla="*/ 338203 h 1139869"/>
              <a:gd name="connsiteX13" fmla="*/ 1891430 w 2066795"/>
              <a:gd name="connsiteY13" fmla="*/ 250521 h 1139869"/>
              <a:gd name="connsiteX14" fmla="*/ 2066795 w 2066795"/>
              <a:gd name="connsiteY14" fmla="*/ 576198 h 1139869"/>
              <a:gd name="connsiteX15" fmla="*/ 1828800 w 2066795"/>
              <a:gd name="connsiteY15" fmla="*/ 914400 h 1139869"/>
              <a:gd name="connsiteX0" fmla="*/ 1828800 w 2066795"/>
              <a:gd name="connsiteY0" fmla="*/ 914400 h 1064713"/>
              <a:gd name="connsiteX1" fmla="*/ 1265129 w 2066795"/>
              <a:gd name="connsiteY1" fmla="*/ 926926 h 1064713"/>
              <a:gd name="connsiteX2" fmla="*/ 1002082 w 2066795"/>
              <a:gd name="connsiteY2" fmla="*/ 1064713 h 1064713"/>
              <a:gd name="connsiteX3" fmla="*/ 438411 w 2066795"/>
              <a:gd name="connsiteY3" fmla="*/ 851770 h 1064713"/>
              <a:gd name="connsiteX4" fmla="*/ 939452 w 2066795"/>
              <a:gd name="connsiteY4" fmla="*/ 839244 h 1064713"/>
              <a:gd name="connsiteX5" fmla="*/ 839244 w 2066795"/>
              <a:gd name="connsiteY5" fmla="*/ 576198 h 1064713"/>
              <a:gd name="connsiteX6" fmla="*/ 0 w 2066795"/>
              <a:gd name="connsiteY6" fmla="*/ 751563 h 1064713"/>
              <a:gd name="connsiteX7" fmla="*/ 62630 w 2066795"/>
              <a:gd name="connsiteY7" fmla="*/ 225469 h 1064713"/>
              <a:gd name="connsiteX8" fmla="*/ 237995 w 2066795"/>
              <a:gd name="connsiteY8" fmla="*/ 0 h 1064713"/>
              <a:gd name="connsiteX9" fmla="*/ 588723 w 2066795"/>
              <a:gd name="connsiteY9" fmla="*/ 87683 h 1064713"/>
              <a:gd name="connsiteX10" fmla="*/ 651354 w 2066795"/>
              <a:gd name="connsiteY10" fmla="*/ 338203 h 1064713"/>
              <a:gd name="connsiteX11" fmla="*/ 1402915 w 2066795"/>
              <a:gd name="connsiteY11" fmla="*/ 338203 h 1064713"/>
              <a:gd name="connsiteX12" fmla="*/ 1891430 w 2066795"/>
              <a:gd name="connsiteY12" fmla="*/ 250521 h 1064713"/>
              <a:gd name="connsiteX13" fmla="*/ 2066795 w 2066795"/>
              <a:gd name="connsiteY13" fmla="*/ 576198 h 1064713"/>
              <a:gd name="connsiteX14" fmla="*/ 1828800 w 2066795"/>
              <a:gd name="connsiteY14" fmla="*/ 914400 h 1064713"/>
              <a:gd name="connsiteX0" fmla="*/ 1828800 w 2066795"/>
              <a:gd name="connsiteY0" fmla="*/ 914400 h 1064713"/>
              <a:gd name="connsiteX1" fmla="*/ 1265129 w 2066795"/>
              <a:gd name="connsiteY1" fmla="*/ 926926 h 1064713"/>
              <a:gd name="connsiteX2" fmla="*/ 1002082 w 2066795"/>
              <a:gd name="connsiteY2" fmla="*/ 1064713 h 1064713"/>
              <a:gd name="connsiteX3" fmla="*/ 438411 w 2066795"/>
              <a:gd name="connsiteY3" fmla="*/ 851770 h 1064713"/>
              <a:gd name="connsiteX4" fmla="*/ 839244 w 2066795"/>
              <a:gd name="connsiteY4" fmla="*/ 576198 h 1064713"/>
              <a:gd name="connsiteX5" fmla="*/ 0 w 2066795"/>
              <a:gd name="connsiteY5" fmla="*/ 751563 h 1064713"/>
              <a:gd name="connsiteX6" fmla="*/ 62630 w 2066795"/>
              <a:gd name="connsiteY6" fmla="*/ 225469 h 1064713"/>
              <a:gd name="connsiteX7" fmla="*/ 237995 w 2066795"/>
              <a:gd name="connsiteY7" fmla="*/ 0 h 1064713"/>
              <a:gd name="connsiteX8" fmla="*/ 588723 w 2066795"/>
              <a:gd name="connsiteY8" fmla="*/ 87683 h 1064713"/>
              <a:gd name="connsiteX9" fmla="*/ 651354 w 2066795"/>
              <a:gd name="connsiteY9" fmla="*/ 338203 h 1064713"/>
              <a:gd name="connsiteX10" fmla="*/ 1402915 w 2066795"/>
              <a:gd name="connsiteY10" fmla="*/ 338203 h 1064713"/>
              <a:gd name="connsiteX11" fmla="*/ 1891430 w 2066795"/>
              <a:gd name="connsiteY11" fmla="*/ 250521 h 1064713"/>
              <a:gd name="connsiteX12" fmla="*/ 2066795 w 2066795"/>
              <a:gd name="connsiteY12" fmla="*/ 576198 h 1064713"/>
              <a:gd name="connsiteX13" fmla="*/ 1828800 w 2066795"/>
              <a:gd name="connsiteY13" fmla="*/ 914400 h 1064713"/>
              <a:gd name="connsiteX0" fmla="*/ 1828800 w 2066795"/>
              <a:gd name="connsiteY0" fmla="*/ 914400 h 1064713"/>
              <a:gd name="connsiteX1" fmla="*/ 1265129 w 2066795"/>
              <a:gd name="connsiteY1" fmla="*/ 926926 h 1064713"/>
              <a:gd name="connsiteX2" fmla="*/ 1002082 w 2066795"/>
              <a:gd name="connsiteY2" fmla="*/ 1064713 h 1064713"/>
              <a:gd name="connsiteX3" fmla="*/ 438411 w 2066795"/>
              <a:gd name="connsiteY3" fmla="*/ 851770 h 1064713"/>
              <a:gd name="connsiteX4" fmla="*/ 839244 w 2066795"/>
              <a:gd name="connsiteY4" fmla="*/ 576198 h 1064713"/>
              <a:gd name="connsiteX5" fmla="*/ 839244 w 2066795"/>
              <a:gd name="connsiteY5" fmla="*/ 551146 h 1064713"/>
              <a:gd name="connsiteX6" fmla="*/ 0 w 2066795"/>
              <a:gd name="connsiteY6" fmla="*/ 751563 h 1064713"/>
              <a:gd name="connsiteX7" fmla="*/ 62630 w 2066795"/>
              <a:gd name="connsiteY7" fmla="*/ 225469 h 1064713"/>
              <a:gd name="connsiteX8" fmla="*/ 237995 w 2066795"/>
              <a:gd name="connsiteY8" fmla="*/ 0 h 1064713"/>
              <a:gd name="connsiteX9" fmla="*/ 588723 w 2066795"/>
              <a:gd name="connsiteY9" fmla="*/ 87683 h 1064713"/>
              <a:gd name="connsiteX10" fmla="*/ 651354 w 2066795"/>
              <a:gd name="connsiteY10" fmla="*/ 338203 h 1064713"/>
              <a:gd name="connsiteX11" fmla="*/ 1402915 w 2066795"/>
              <a:gd name="connsiteY11" fmla="*/ 338203 h 1064713"/>
              <a:gd name="connsiteX12" fmla="*/ 1891430 w 2066795"/>
              <a:gd name="connsiteY12" fmla="*/ 250521 h 1064713"/>
              <a:gd name="connsiteX13" fmla="*/ 2066795 w 2066795"/>
              <a:gd name="connsiteY13" fmla="*/ 576198 h 1064713"/>
              <a:gd name="connsiteX14" fmla="*/ 1828800 w 2066795"/>
              <a:gd name="connsiteY14" fmla="*/ 914400 h 1064713"/>
              <a:gd name="connsiteX0" fmla="*/ 1828800 w 2066795"/>
              <a:gd name="connsiteY0" fmla="*/ 914400 h 1064713"/>
              <a:gd name="connsiteX1" fmla="*/ 1265129 w 2066795"/>
              <a:gd name="connsiteY1" fmla="*/ 926926 h 1064713"/>
              <a:gd name="connsiteX2" fmla="*/ 1002082 w 2066795"/>
              <a:gd name="connsiteY2" fmla="*/ 1064713 h 1064713"/>
              <a:gd name="connsiteX3" fmla="*/ 438411 w 2066795"/>
              <a:gd name="connsiteY3" fmla="*/ 851770 h 1064713"/>
              <a:gd name="connsiteX4" fmla="*/ 839244 w 2066795"/>
              <a:gd name="connsiteY4" fmla="*/ 576198 h 1064713"/>
              <a:gd name="connsiteX5" fmla="*/ 0 w 2066795"/>
              <a:gd name="connsiteY5" fmla="*/ 751563 h 1064713"/>
              <a:gd name="connsiteX6" fmla="*/ 62630 w 2066795"/>
              <a:gd name="connsiteY6" fmla="*/ 225469 h 1064713"/>
              <a:gd name="connsiteX7" fmla="*/ 237995 w 2066795"/>
              <a:gd name="connsiteY7" fmla="*/ 0 h 1064713"/>
              <a:gd name="connsiteX8" fmla="*/ 588723 w 2066795"/>
              <a:gd name="connsiteY8" fmla="*/ 87683 h 1064713"/>
              <a:gd name="connsiteX9" fmla="*/ 651354 w 2066795"/>
              <a:gd name="connsiteY9" fmla="*/ 338203 h 1064713"/>
              <a:gd name="connsiteX10" fmla="*/ 1402915 w 2066795"/>
              <a:gd name="connsiteY10" fmla="*/ 338203 h 1064713"/>
              <a:gd name="connsiteX11" fmla="*/ 1891430 w 2066795"/>
              <a:gd name="connsiteY11" fmla="*/ 250521 h 1064713"/>
              <a:gd name="connsiteX12" fmla="*/ 2066795 w 2066795"/>
              <a:gd name="connsiteY12" fmla="*/ 576198 h 1064713"/>
              <a:gd name="connsiteX13" fmla="*/ 1828800 w 2066795"/>
              <a:gd name="connsiteY13" fmla="*/ 914400 h 1064713"/>
              <a:gd name="connsiteX0" fmla="*/ 1828800 w 2066795"/>
              <a:gd name="connsiteY0" fmla="*/ 914400 h 1064713"/>
              <a:gd name="connsiteX1" fmla="*/ 1265129 w 2066795"/>
              <a:gd name="connsiteY1" fmla="*/ 926926 h 1064713"/>
              <a:gd name="connsiteX2" fmla="*/ 1002082 w 2066795"/>
              <a:gd name="connsiteY2" fmla="*/ 1064713 h 1064713"/>
              <a:gd name="connsiteX3" fmla="*/ 438411 w 2066795"/>
              <a:gd name="connsiteY3" fmla="*/ 851770 h 1064713"/>
              <a:gd name="connsiteX4" fmla="*/ 0 w 2066795"/>
              <a:gd name="connsiteY4" fmla="*/ 751563 h 1064713"/>
              <a:gd name="connsiteX5" fmla="*/ 62630 w 2066795"/>
              <a:gd name="connsiteY5" fmla="*/ 225469 h 1064713"/>
              <a:gd name="connsiteX6" fmla="*/ 237995 w 2066795"/>
              <a:gd name="connsiteY6" fmla="*/ 0 h 1064713"/>
              <a:gd name="connsiteX7" fmla="*/ 588723 w 2066795"/>
              <a:gd name="connsiteY7" fmla="*/ 87683 h 1064713"/>
              <a:gd name="connsiteX8" fmla="*/ 651354 w 2066795"/>
              <a:gd name="connsiteY8" fmla="*/ 338203 h 1064713"/>
              <a:gd name="connsiteX9" fmla="*/ 1402915 w 2066795"/>
              <a:gd name="connsiteY9" fmla="*/ 338203 h 1064713"/>
              <a:gd name="connsiteX10" fmla="*/ 1891430 w 2066795"/>
              <a:gd name="connsiteY10" fmla="*/ 250521 h 1064713"/>
              <a:gd name="connsiteX11" fmla="*/ 2066795 w 2066795"/>
              <a:gd name="connsiteY11" fmla="*/ 576198 h 1064713"/>
              <a:gd name="connsiteX12" fmla="*/ 1828800 w 2066795"/>
              <a:gd name="connsiteY12" fmla="*/ 914400 h 1064713"/>
              <a:gd name="connsiteX0" fmla="*/ 1828800 w 2066795"/>
              <a:gd name="connsiteY0" fmla="*/ 914400 h 951979"/>
              <a:gd name="connsiteX1" fmla="*/ 1265129 w 2066795"/>
              <a:gd name="connsiteY1" fmla="*/ 926926 h 951979"/>
              <a:gd name="connsiteX2" fmla="*/ 1014608 w 2066795"/>
              <a:gd name="connsiteY2" fmla="*/ 951979 h 951979"/>
              <a:gd name="connsiteX3" fmla="*/ 438411 w 2066795"/>
              <a:gd name="connsiteY3" fmla="*/ 851770 h 951979"/>
              <a:gd name="connsiteX4" fmla="*/ 0 w 2066795"/>
              <a:gd name="connsiteY4" fmla="*/ 751563 h 951979"/>
              <a:gd name="connsiteX5" fmla="*/ 62630 w 2066795"/>
              <a:gd name="connsiteY5" fmla="*/ 225469 h 951979"/>
              <a:gd name="connsiteX6" fmla="*/ 237995 w 2066795"/>
              <a:gd name="connsiteY6" fmla="*/ 0 h 951979"/>
              <a:gd name="connsiteX7" fmla="*/ 588723 w 2066795"/>
              <a:gd name="connsiteY7" fmla="*/ 87683 h 951979"/>
              <a:gd name="connsiteX8" fmla="*/ 651354 w 2066795"/>
              <a:gd name="connsiteY8" fmla="*/ 338203 h 951979"/>
              <a:gd name="connsiteX9" fmla="*/ 1402915 w 2066795"/>
              <a:gd name="connsiteY9" fmla="*/ 338203 h 951979"/>
              <a:gd name="connsiteX10" fmla="*/ 1891430 w 2066795"/>
              <a:gd name="connsiteY10" fmla="*/ 250521 h 951979"/>
              <a:gd name="connsiteX11" fmla="*/ 2066795 w 2066795"/>
              <a:gd name="connsiteY11" fmla="*/ 576198 h 951979"/>
              <a:gd name="connsiteX12" fmla="*/ 1828800 w 2066795"/>
              <a:gd name="connsiteY12" fmla="*/ 914400 h 951979"/>
              <a:gd name="connsiteX0" fmla="*/ 1828800 w 2066795"/>
              <a:gd name="connsiteY0" fmla="*/ 914400 h 951979"/>
              <a:gd name="connsiteX1" fmla="*/ 1265129 w 2066795"/>
              <a:gd name="connsiteY1" fmla="*/ 926926 h 951979"/>
              <a:gd name="connsiteX2" fmla="*/ 1014608 w 2066795"/>
              <a:gd name="connsiteY2" fmla="*/ 951979 h 951979"/>
              <a:gd name="connsiteX3" fmla="*/ 438411 w 2066795"/>
              <a:gd name="connsiteY3" fmla="*/ 851770 h 951979"/>
              <a:gd name="connsiteX4" fmla="*/ 0 w 2066795"/>
              <a:gd name="connsiteY4" fmla="*/ 751563 h 951979"/>
              <a:gd name="connsiteX5" fmla="*/ 62630 w 2066795"/>
              <a:gd name="connsiteY5" fmla="*/ 225469 h 951979"/>
              <a:gd name="connsiteX6" fmla="*/ 237995 w 2066795"/>
              <a:gd name="connsiteY6" fmla="*/ 0 h 951979"/>
              <a:gd name="connsiteX7" fmla="*/ 588723 w 2066795"/>
              <a:gd name="connsiteY7" fmla="*/ 87683 h 951979"/>
              <a:gd name="connsiteX8" fmla="*/ 651354 w 2066795"/>
              <a:gd name="connsiteY8" fmla="*/ 338203 h 951979"/>
              <a:gd name="connsiteX9" fmla="*/ 1402915 w 2066795"/>
              <a:gd name="connsiteY9" fmla="*/ 338203 h 951979"/>
              <a:gd name="connsiteX10" fmla="*/ 1841326 w 2066795"/>
              <a:gd name="connsiteY10" fmla="*/ 275573 h 951979"/>
              <a:gd name="connsiteX11" fmla="*/ 2066795 w 2066795"/>
              <a:gd name="connsiteY11" fmla="*/ 576198 h 951979"/>
              <a:gd name="connsiteX12" fmla="*/ 1828800 w 2066795"/>
              <a:gd name="connsiteY12" fmla="*/ 914400 h 951979"/>
              <a:gd name="connsiteX0" fmla="*/ 1828800 w 2066795"/>
              <a:gd name="connsiteY0" fmla="*/ 914400 h 951979"/>
              <a:gd name="connsiteX1" fmla="*/ 1265129 w 2066795"/>
              <a:gd name="connsiteY1" fmla="*/ 926926 h 951979"/>
              <a:gd name="connsiteX2" fmla="*/ 1014608 w 2066795"/>
              <a:gd name="connsiteY2" fmla="*/ 951979 h 951979"/>
              <a:gd name="connsiteX3" fmla="*/ 438411 w 2066795"/>
              <a:gd name="connsiteY3" fmla="*/ 851770 h 951979"/>
              <a:gd name="connsiteX4" fmla="*/ 0 w 2066795"/>
              <a:gd name="connsiteY4" fmla="*/ 751563 h 951979"/>
              <a:gd name="connsiteX5" fmla="*/ 62630 w 2066795"/>
              <a:gd name="connsiteY5" fmla="*/ 225469 h 951979"/>
              <a:gd name="connsiteX6" fmla="*/ 237995 w 2066795"/>
              <a:gd name="connsiteY6" fmla="*/ 0 h 951979"/>
              <a:gd name="connsiteX7" fmla="*/ 576197 w 2066795"/>
              <a:gd name="connsiteY7" fmla="*/ 162839 h 951979"/>
              <a:gd name="connsiteX8" fmla="*/ 651354 w 2066795"/>
              <a:gd name="connsiteY8" fmla="*/ 338203 h 951979"/>
              <a:gd name="connsiteX9" fmla="*/ 1402915 w 2066795"/>
              <a:gd name="connsiteY9" fmla="*/ 338203 h 951979"/>
              <a:gd name="connsiteX10" fmla="*/ 1841326 w 2066795"/>
              <a:gd name="connsiteY10" fmla="*/ 275573 h 951979"/>
              <a:gd name="connsiteX11" fmla="*/ 2066795 w 2066795"/>
              <a:gd name="connsiteY11" fmla="*/ 576198 h 951979"/>
              <a:gd name="connsiteX12" fmla="*/ 1828800 w 2066795"/>
              <a:gd name="connsiteY12" fmla="*/ 914400 h 951979"/>
              <a:gd name="connsiteX0" fmla="*/ 1828800 w 2066795"/>
              <a:gd name="connsiteY0" fmla="*/ 914400 h 951979"/>
              <a:gd name="connsiteX1" fmla="*/ 1265129 w 2066795"/>
              <a:gd name="connsiteY1" fmla="*/ 926926 h 951979"/>
              <a:gd name="connsiteX2" fmla="*/ 1014608 w 2066795"/>
              <a:gd name="connsiteY2" fmla="*/ 951979 h 951979"/>
              <a:gd name="connsiteX3" fmla="*/ 438411 w 2066795"/>
              <a:gd name="connsiteY3" fmla="*/ 851770 h 951979"/>
              <a:gd name="connsiteX4" fmla="*/ 0 w 2066795"/>
              <a:gd name="connsiteY4" fmla="*/ 751563 h 951979"/>
              <a:gd name="connsiteX5" fmla="*/ 62630 w 2066795"/>
              <a:gd name="connsiteY5" fmla="*/ 363255 h 951979"/>
              <a:gd name="connsiteX6" fmla="*/ 237995 w 2066795"/>
              <a:gd name="connsiteY6" fmla="*/ 0 h 951979"/>
              <a:gd name="connsiteX7" fmla="*/ 576197 w 2066795"/>
              <a:gd name="connsiteY7" fmla="*/ 162839 h 951979"/>
              <a:gd name="connsiteX8" fmla="*/ 651354 w 2066795"/>
              <a:gd name="connsiteY8" fmla="*/ 338203 h 951979"/>
              <a:gd name="connsiteX9" fmla="*/ 1402915 w 2066795"/>
              <a:gd name="connsiteY9" fmla="*/ 338203 h 951979"/>
              <a:gd name="connsiteX10" fmla="*/ 1841326 w 2066795"/>
              <a:gd name="connsiteY10" fmla="*/ 275573 h 951979"/>
              <a:gd name="connsiteX11" fmla="*/ 2066795 w 2066795"/>
              <a:gd name="connsiteY11" fmla="*/ 576198 h 951979"/>
              <a:gd name="connsiteX12" fmla="*/ 1828800 w 2066795"/>
              <a:gd name="connsiteY12" fmla="*/ 914400 h 951979"/>
              <a:gd name="connsiteX0" fmla="*/ 1828800 w 2066795"/>
              <a:gd name="connsiteY0" fmla="*/ 776613 h 814192"/>
              <a:gd name="connsiteX1" fmla="*/ 1265129 w 2066795"/>
              <a:gd name="connsiteY1" fmla="*/ 789139 h 814192"/>
              <a:gd name="connsiteX2" fmla="*/ 1014608 w 2066795"/>
              <a:gd name="connsiteY2" fmla="*/ 814192 h 814192"/>
              <a:gd name="connsiteX3" fmla="*/ 438411 w 2066795"/>
              <a:gd name="connsiteY3" fmla="*/ 713983 h 814192"/>
              <a:gd name="connsiteX4" fmla="*/ 0 w 2066795"/>
              <a:gd name="connsiteY4" fmla="*/ 613776 h 814192"/>
              <a:gd name="connsiteX5" fmla="*/ 62630 w 2066795"/>
              <a:gd name="connsiteY5" fmla="*/ 225468 h 814192"/>
              <a:gd name="connsiteX6" fmla="*/ 162838 w 2066795"/>
              <a:gd name="connsiteY6" fmla="*/ 0 h 814192"/>
              <a:gd name="connsiteX7" fmla="*/ 576197 w 2066795"/>
              <a:gd name="connsiteY7" fmla="*/ 25052 h 814192"/>
              <a:gd name="connsiteX8" fmla="*/ 651354 w 2066795"/>
              <a:gd name="connsiteY8" fmla="*/ 200416 h 814192"/>
              <a:gd name="connsiteX9" fmla="*/ 1402915 w 2066795"/>
              <a:gd name="connsiteY9" fmla="*/ 200416 h 814192"/>
              <a:gd name="connsiteX10" fmla="*/ 1841326 w 2066795"/>
              <a:gd name="connsiteY10" fmla="*/ 137786 h 814192"/>
              <a:gd name="connsiteX11" fmla="*/ 2066795 w 2066795"/>
              <a:gd name="connsiteY11" fmla="*/ 438411 h 814192"/>
              <a:gd name="connsiteX12" fmla="*/ 1828800 w 2066795"/>
              <a:gd name="connsiteY12" fmla="*/ 776613 h 814192"/>
              <a:gd name="connsiteX0" fmla="*/ 1803748 w 2041743"/>
              <a:gd name="connsiteY0" fmla="*/ 776613 h 814192"/>
              <a:gd name="connsiteX1" fmla="*/ 1240077 w 2041743"/>
              <a:gd name="connsiteY1" fmla="*/ 789139 h 814192"/>
              <a:gd name="connsiteX2" fmla="*/ 989556 w 2041743"/>
              <a:gd name="connsiteY2" fmla="*/ 814192 h 814192"/>
              <a:gd name="connsiteX3" fmla="*/ 413359 w 2041743"/>
              <a:gd name="connsiteY3" fmla="*/ 713983 h 814192"/>
              <a:gd name="connsiteX4" fmla="*/ 0 w 2041743"/>
              <a:gd name="connsiteY4" fmla="*/ 563672 h 814192"/>
              <a:gd name="connsiteX5" fmla="*/ 37578 w 2041743"/>
              <a:gd name="connsiteY5" fmla="*/ 225468 h 814192"/>
              <a:gd name="connsiteX6" fmla="*/ 137786 w 2041743"/>
              <a:gd name="connsiteY6" fmla="*/ 0 h 814192"/>
              <a:gd name="connsiteX7" fmla="*/ 551145 w 2041743"/>
              <a:gd name="connsiteY7" fmla="*/ 25052 h 814192"/>
              <a:gd name="connsiteX8" fmla="*/ 626302 w 2041743"/>
              <a:gd name="connsiteY8" fmla="*/ 200416 h 814192"/>
              <a:gd name="connsiteX9" fmla="*/ 1377863 w 2041743"/>
              <a:gd name="connsiteY9" fmla="*/ 200416 h 814192"/>
              <a:gd name="connsiteX10" fmla="*/ 1816274 w 2041743"/>
              <a:gd name="connsiteY10" fmla="*/ 137786 h 814192"/>
              <a:gd name="connsiteX11" fmla="*/ 2041743 w 2041743"/>
              <a:gd name="connsiteY11" fmla="*/ 438411 h 814192"/>
              <a:gd name="connsiteX12" fmla="*/ 1803748 w 2041743"/>
              <a:gd name="connsiteY12" fmla="*/ 776613 h 814192"/>
              <a:gd name="connsiteX0" fmla="*/ 1803748 w 2041743"/>
              <a:gd name="connsiteY0" fmla="*/ 776613 h 839244"/>
              <a:gd name="connsiteX1" fmla="*/ 1227551 w 2041743"/>
              <a:gd name="connsiteY1" fmla="*/ 839244 h 839244"/>
              <a:gd name="connsiteX2" fmla="*/ 989556 w 2041743"/>
              <a:gd name="connsiteY2" fmla="*/ 814192 h 839244"/>
              <a:gd name="connsiteX3" fmla="*/ 413359 w 2041743"/>
              <a:gd name="connsiteY3" fmla="*/ 713983 h 839244"/>
              <a:gd name="connsiteX4" fmla="*/ 0 w 2041743"/>
              <a:gd name="connsiteY4" fmla="*/ 563672 h 839244"/>
              <a:gd name="connsiteX5" fmla="*/ 37578 w 2041743"/>
              <a:gd name="connsiteY5" fmla="*/ 225468 h 839244"/>
              <a:gd name="connsiteX6" fmla="*/ 137786 w 2041743"/>
              <a:gd name="connsiteY6" fmla="*/ 0 h 839244"/>
              <a:gd name="connsiteX7" fmla="*/ 551145 w 2041743"/>
              <a:gd name="connsiteY7" fmla="*/ 25052 h 839244"/>
              <a:gd name="connsiteX8" fmla="*/ 626302 w 2041743"/>
              <a:gd name="connsiteY8" fmla="*/ 200416 h 839244"/>
              <a:gd name="connsiteX9" fmla="*/ 1377863 w 2041743"/>
              <a:gd name="connsiteY9" fmla="*/ 200416 h 839244"/>
              <a:gd name="connsiteX10" fmla="*/ 1816274 w 2041743"/>
              <a:gd name="connsiteY10" fmla="*/ 137786 h 839244"/>
              <a:gd name="connsiteX11" fmla="*/ 2041743 w 2041743"/>
              <a:gd name="connsiteY11" fmla="*/ 438411 h 839244"/>
              <a:gd name="connsiteX12" fmla="*/ 1803748 w 2041743"/>
              <a:gd name="connsiteY12" fmla="*/ 776613 h 839244"/>
              <a:gd name="connsiteX0" fmla="*/ 1803748 w 2041743"/>
              <a:gd name="connsiteY0" fmla="*/ 776613 h 839244"/>
              <a:gd name="connsiteX1" fmla="*/ 1227551 w 2041743"/>
              <a:gd name="connsiteY1" fmla="*/ 839244 h 839244"/>
              <a:gd name="connsiteX2" fmla="*/ 989556 w 2041743"/>
              <a:gd name="connsiteY2" fmla="*/ 764088 h 839244"/>
              <a:gd name="connsiteX3" fmla="*/ 413359 w 2041743"/>
              <a:gd name="connsiteY3" fmla="*/ 713983 h 839244"/>
              <a:gd name="connsiteX4" fmla="*/ 0 w 2041743"/>
              <a:gd name="connsiteY4" fmla="*/ 563672 h 839244"/>
              <a:gd name="connsiteX5" fmla="*/ 37578 w 2041743"/>
              <a:gd name="connsiteY5" fmla="*/ 225468 h 839244"/>
              <a:gd name="connsiteX6" fmla="*/ 137786 w 2041743"/>
              <a:gd name="connsiteY6" fmla="*/ 0 h 839244"/>
              <a:gd name="connsiteX7" fmla="*/ 551145 w 2041743"/>
              <a:gd name="connsiteY7" fmla="*/ 25052 h 839244"/>
              <a:gd name="connsiteX8" fmla="*/ 626302 w 2041743"/>
              <a:gd name="connsiteY8" fmla="*/ 200416 h 839244"/>
              <a:gd name="connsiteX9" fmla="*/ 1377863 w 2041743"/>
              <a:gd name="connsiteY9" fmla="*/ 200416 h 839244"/>
              <a:gd name="connsiteX10" fmla="*/ 1816274 w 2041743"/>
              <a:gd name="connsiteY10" fmla="*/ 137786 h 839244"/>
              <a:gd name="connsiteX11" fmla="*/ 2041743 w 2041743"/>
              <a:gd name="connsiteY11" fmla="*/ 438411 h 839244"/>
              <a:gd name="connsiteX12" fmla="*/ 1803748 w 2041743"/>
              <a:gd name="connsiteY12" fmla="*/ 776613 h 839244"/>
              <a:gd name="connsiteX0" fmla="*/ 1766170 w 2004165"/>
              <a:gd name="connsiteY0" fmla="*/ 776613 h 839244"/>
              <a:gd name="connsiteX1" fmla="*/ 1189973 w 2004165"/>
              <a:gd name="connsiteY1" fmla="*/ 839244 h 839244"/>
              <a:gd name="connsiteX2" fmla="*/ 951978 w 2004165"/>
              <a:gd name="connsiteY2" fmla="*/ 764088 h 839244"/>
              <a:gd name="connsiteX3" fmla="*/ 375781 w 2004165"/>
              <a:gd name="connsiteY3" fmla="*/ 713983 h 839244"/>
              <a:gd name="connsiteX4" fmla="*/ 0 w 2004165"/>
              <a:gd name="connsiteY4" fmla="*/ 501042 h 839244"/>
              <a:gd name="connsiteX5" fmla="*/ 0 w 2004165"/>
              <a:gd name="connsiteY5" fmla="*/ 225468 h 839244"/>
              <a:gd name="connsiteX6" fmla="*/ 100208 w 2004165"/>
              <a:gd name="connsiteY6" fmla="*/ 0 h 839244"/>
              <a:gd name="connsiteX7" fmla="*/ 513567 w 2004165"/>
              <a:gd name="connsiteY7" fmla="*/ 25052 h 839244"/>
              <a:gd name="connsiteX8" fmla="*/ 588724 w 2004165"/>
              <a:gd name="connsiteY8" fmla="*/ 200416 h 839244"/>
              <a:gd name="connsiteX9" fmla="*/ 1340285 w 2004165"/>
              <a:gd name="connsiteY9" fmla="*/ 200416 h 839244"/>
              <a:gd name="connsiteX10" fmla="*/ 1778696 w 2004165"/>
              <a:gd name="connsiteY10" fmla="*/ 137786 h 839244"/>
              <a:gd name="connsiteX11" fmla="*/ 2004165 w 2004165"/>
              <a:gd name="connsiteY11" fmla="*/ 438411 h 839244"/>
              <a:gd name="connsiteX12" fmla="*/ 1766170 w 2004165"/>
              <a:gd name="connsiteY12" fmla="*/ 776613 h 839244"/>
              <a:gd name="connsiteX0" fmla="*/ 1766170 w 2004165"/>
              <a:gd name="connsiteY0" fmla="*/ 776613 h 839244"/>
              <a:gd name="connsiteX1" fmla="*/ 1189973 w 2004165"/>
              <a:gd name="connsiteY1" fmla="*/ 839244 h 839244"/>
              <a:gd name="connsiteX2" fmla="*/ 951978 w 2004165"/>
              <a:gd name="connsiteY2" fmla="*/ 764088 h 839244"/>
              <a:gd name="connsiteX3" fmla="*/ 375781 w 2004165"/>
              <a:gd name="connsiteY3" fmla="*/ 713983 h 839244"/>
              <a:gd name="connsiteX4" fmla="*/ 0 w 2004165"/>
              <a:gd name="connsiteY4" fmla="*/ 501042 h 839244"/>
              <a:gd name="connsiteX5" fmla="*/ 0 w 2004165"/>
              <a:gd name="connsiteY5" fmla="*/ 225468 h 839244"/>
              <a:gd name="connsiteX6" fmla="*/ 100208 w 2004165"/>
              <a:gd name="connsiteY6" fmla="*/ 0 h 839244"/>
              <a:gd name="connsiteX7" fmla="*/ 513567 w 2004165"/>
              <a:gd name="connsiteY7" fmla="*/ 25052 h 839244"/>
              <a:gd name="connsiteX8" fmla="*/ 588724 w 2004165"/>
              <a:gd name="connsiteY8" fmla="*/ 200416 h 839244"/>
              <a:gd name="connsiteX9" fmla="*/ 1227551 w 2004165"/>
              <a:gd name="connsiteY9" fmla="*/ 225468 h 839244"/>
              <a:gd name="connsiteX10" fmla="*/ 1778696 w 2004165"/>
              <a:gd name="connsiteY10" fmla="*/ 137786 h 839244"/>
              <a:gd name="connsiteX11" fmla="*/ 2004165 w 2004165"/>
              <a:gd name="connsiteY11" fmla="*/ 438411 h 839244"/>
              <a:gd name="connsiteX12" fmla="*/ 1766170 w 2004165"/>
              <a:gd name="connsiteY12" fmla="*/ 776613 h 839244"/>
              <a:gd name="connsiteX0" fmla="*/ 1766170 w 2004165"/>
              <a:gd name="connsiteY0" fmla="*/ 776613 h 839244"/>
              <a:gd name="connsiteX1" fmla="*/ 1189973 w 2004165"/>
              <a:gd name="connsiteY1" fmla="*/ 839244 h 839244"/>
              <a:gd name="connsiteX2" fmla="*/ 951978 w 2004165"/>
              <a:gd name="connsiteY2" fmla="*/ 764088 h 839244"/>
              <a:gd name="connsiteX3" fmla="*/ 375781 w 2004165"/>
              <a:gd name="connsiteY3" fmla="*/ 713983 h 839244"/>
              <a:gd name="connsiteX4" fmla="*/ 0 w 2004165"/>
              <a:gd name="connsiteY4" fmla="*/ 501042 h 839244"/>
              <a:gd name="connsiteX5" fmla="*/ 0 w 2004165"/>
              <a:gd name="connsiteY5" fmla="*/ 225468 h 839244"/>
              <a:gd name="connsiteX6" fmla="*/ 100208 w 2004165"/>
              <a:gd name="connsiteY6" fmla="*/ 0 h 839244"/>
              <a:gd name="connsiteX7" fmla="*/ 513567 w 2004165"/>
              <a:gd name="connsiteY7" fmla="*/ 25052 h 839244"/>
              <a:gd name="connsiteX8" fmla="*/ 588724 w 2004165"/>
              <a:gd name="connsiteY8" fmla="*/ 200416 h 839244"/>
              <a:gd name="connsiteX9" fmla="*/ 1390389 w 2004165"/>
              <a:gd name="connsiteY9" fmla="*/ 250520 h 839244"/>
              <a:gd name="connsiteX10" fmla="*/ 1778696 w 2004165"/>
              <a:gd name="connsiteY10" fmla="*/ 137786 h 839244"/>
              <a:gd name="connsiteX11" fmla="*/ 2004165 w 2004165"/>
              <a:gd name="connsiteY11" fmla="*/ 438411 h 839244"/>
              <a:gd name="connsiteX12" fmla="*/ 1766170 w 2004165"/>
              <a:gd name="connsiteY12" fmla="*/ 776613 h 839244"/>
              <a:gd name="connsiteX0" fmla="*/ 1766170 w 2004165"/>
              <a:gd name="connsiteY0" fmla="*/ 776613 h 839244"/>
              <a:gd name="connsiteX1" fmla="*/ 1189973 w 2004165"/>
              <a:gd name="connsiteY1" fmla="*/ 839244 h 839244"/>
              <a:gd name="connsiteX2" fmla="*/ 951978 w 2004165"/>
              <a:gd name="connsiteY2" fmla="*/ 764088 h 839244"/>
              <a:gd name="connsiteX3" fmla="*/ 325677 w 2004165"/>
              <a:gd name="connsiteY3" fmla="*/ 726509 h 839244"/>
              <a:gd name="connsiteX4" fmla="*/ 0 w 2004165"/>
              <a:gd name="connsiteY4" fmla="*/ 501042 h 839244"/>
              <a:gd name="connsiteX5" fmla="*/ 0 w 2004165"/>
              <a:gd name="connsiteY5" fmla="*/ 225468 h 839244"/>
              <a:gd name="connsiteX6" fmla="*/ 100208 w 2004165"/>
              <a:gd name="connsiteY6" fmla="*/ 0 h 839244"/>
              <a:gd name="connsiteX7" fmla="*/ 513567 w 2004165"/>
              <a:gd name="connsiteY7" fmla="*/ 25052 h 839244"/>
              <a:gd name="connsiteX8" fmla="*/ 588724 w 2004165"/>
              <a:gd name="connsiteY8" fmla="*/ 200416 h 839244"/>
              <a:gd name="connsiteX9" fmla="*/ 1390389 w 2004165"/>
              <a:gd name="connsiteY9" fmla="*/ 250520 h 839244"/>
              <a:gd name="connsiteX10" fmla="*/ 1778696 w 2004165"/>
              <a:gd name="connsiteY10" fmla="*/ 137786 h 839244"/>
              <a:gd name="connsiteX11" fmla="*/ 2004165 w 2004165"/>
              <a:gd name="connsiteY11" fmla="*/ 438411 h 839244"/>
              <a:gd name="connsiteX12" fmla="*/ 1766170 w 2004165"/>
              <a:gd name="connsiteY12" fmla="*/ 776613 h 839244"/>
              <a:gd name="connsiteX0" fmla="*/ 1766170 w 2004165"/>
              <a:gd name="connsiteY0" fmla="*/ 776613 h 839244"/>
              <a:gd name="connsiteX1" fmla="*/ 1189973 w 2004165"/>
              <a:gd name="connsiteY1" fmla="*/ 839244 h 839244"/>
              <a:gd name="connsiteX2" fmla="*/ 864296 w 2004165"/>
              <a:gd name="connsiteY2" fmla="*/ 764088 h 839244"/>
              <a:gd name="connsiteX3" fmla="*/ 325677 w 2004165"/>
              <a:gd name="connsiteY3" fmla="*/ 726509 h 839244"/>
              <a:gd name="connsiteX4" fmla="*/ 0 w 2004165"/>
              <a:gd name="connsiteY4" fmla="*/ 501042 h 839244"/>
              <a:gd name="connsiteX5" fmla="*/ 0 w 2004165"/>
              <a:gd name="connsiteY5" fmla="*/ 225468 h 839244"/>
              <a:gd name="connsiteX6" fmla="*/ 100208 w 2004165"/>
              <a:gd name="connsiteY6" fmla="*/ 0 h 839244"/>
              <a:gd name="connsiteX7" fmla="*/ 513567 w 2004165"/>
              <a:gd name="connsiteY7" fmla="*/ 25052 h 839244"/>
              <a:gd name="connsiteX8" fmla="*/ 588724 w 2004165"/>
              <a:gd name="connsiteY8" fmla="*/ 200416 h 839244"/>
              <a:gd name="connsiteX9" fmla="*/ 1390389 w 2004165"/>
              <a:gd name="connsiteY9" fmla="*/ 250520 h 839244"/>
              <a:gd name="connsiteX10" fmla="*/ 1778696 w 2004165"/>
              <a:gd name="connsiteY10" fmla="*/ 137786 h 839244"/>
              <a:gd name="connsiteX11" fmla="*/ 2004165 w 2004165"/>
              <a:gd name="connsiteY11" fmla="*/ 438411 h 839244"/>
              <a:gd name="connsiteX12" fmla="*/ 1766170 w 2004165"/>
              <a:gd name="connsiteY12" fmla="*/ 776613 h 839244"/>
              <a:gd name="connsiteX0" fmla="*/ 1766170 w 2004165"/>
              <a:gd name="connsiteY0" fmla="*/ 776613 h 814191"/>
              <a:gd name="connsiteX1" fmla="*/ 1102291 w 2004165"/>
              <a:gd name="connsiteY1" fmla="*/ 814191 h 814191"/>
              <a:gd name="connsiteX2" fmla="*/ 864296 w 2004165"/>
              <a:gd name="connsiteY2" fmla="*/ 764088 h 814191"/>
              <a:gd name="connsiteX3" fmla="*/ 325677 w 2004165"/>
              <a:gd name="connsiteY3" fmla="*/ 726509 h 814191"/>
              <a:gd name="connsiteX4" fmla="*/ 0 w 2004165"/>
              <a:gd name="connsiteY4" fmla="*/ 501042 h 814191"/>
              <a:gd name="connsiteX5" fmla="*/ 0 w 2004165"/>
              <a:gd name="connsiteY5" fmla="*/ 225468 h 814191"/>
              <a:gd name="connsiteX6" fmla="*/ 100208 w 2004165"/>
              <a:gd name="connsiteY6" fmla="*/ 0 h 814191"/>
              <a:gd name="connsiteX7" fmla="*/ 513567 w 2004165"/>
              <a:gd name="connsiteY7" fmla="*/ 25052 h 814191"/>
              <a:gd name="connsiteX8" fmla="*/ 588724 w 2004165"/>
              <a:gd name="connsiteY8" fmla="*/ 200416 h 814191"/>
              <a:gd name="connsiteX9" fmla="*/ 1390389 w 2004165"/>
              <a:gd name="connsiteY9" fmla="*/ 250520 h 814191"/>
              <a:gd name="connsiteX10" fmla="*/ 1778696 w 2004165"/>
              <a:gd name="connsiteY10" fmla="*/ 137786 h 814191"/>
              <a:gd name="connsiteX11" fmla="*/ 2004165 w 2004165"/>
              <a:gd name="connsiteY11" fmla="*/ 438411 h 814191"/>
              <a:gd name="connsiteX12" fmla="*/ 1766170 w 2004165"/>
              <a:gd name="connsiteY12" fmla="*/ 776613 h 81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4165" h="814191">
                <a:moveTo>
                  <a:pt x="1766170" y="776613"/>
                </a:moveTo>
                <a:cubicBezTo>
                  <a:pt x="1540702" y="843419"/>
                  <a:pt x="1327759" y="747385"/>
                  <a:pt x="1102291" y="814191"/>
                </a:cubicBezTo>
                <a:cubicBezTo>
                  <a:pt x="1022959" y="805840"/>
                  <a:pt x="993732" y="778702"/>
                  <a:pt x="864296" y="764088"/>
                </a:cubicBezTo>
                <a:cubicBezTo>
                  <a:pt x="734860" y="749474"/>
                  <a:pt x="413359" y="762000"/>
                  <a:pt x="325677" y="726509"/>
                </a:cubicBezTo>
                <a:cubicBezTo>
                  <a:pt x="158663" y="674317"/>
                  <a:pt x="62630" y="605426"/>
                  <a:pt x="0" y="501042"/>
                </a:cubicBezTo>
                <a:lnTo>
                  <a:pt x="0" y="225468"/>
                </a:lnTo>
                <a:lnTo>
                  <a:pt x="100208" y="0"/>
                </a:lnTo>
                <a:lnTo>
                  <a:pt x="513567" y="25052"/>
                </a:lnTo>
                <a:lnTo>
                  <a:pt x="588724" y="200416"/>
                </a:lnTo>
                <a:lnTo>
                  <a:pt x="1390389" y="250520"/>
                </a:lnTo>
                <a:lnTo>
                  <a:pt x="1778696" y="137786"/>
                </a:lnTo>
                <a:lnTo>
                  <a:pt x="2004165" y="438411"/>
                </a:lnTo>
                <a:lnTo>
                  <a:pt x="1766170" y="77661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06" y="6153150"/>
            <a:ext cx="1514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8" y="1628800"/>
            <a:ext cx="7391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4" y="-3412"/>
            <a:ext cx="8867126" cy="42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36" y="30113"/>
            <a:ext cx="7229364" cy="3400450"/>
          </a:xfrm>
          <a:prstGeom prst="rect">
            <a:avLst/>
          </a:prstGeom>
        </p:spPr>
      </p:pic>
      <p:pic>
        <p:nvPicPr>
          <p:cNvPr id="1036" name="Picture 12" descr="Afbeeldingsresultaat voor bruin blauwtj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5" y="2192656"/>
            <a:ext cx="2132583" cy="20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ilde-planten.nl/afbeeldingen/foto/rietorchis/geheel2-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81" y="13977"/>
            <a:ext cx="3087069" cy="45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kamgr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98" y="30113"/>
            <a:ext cx="2508183" cy="45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zwartsprietdikkopj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5" y="0"/>
            <a:ext cx="2132583" cy="219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beeldingsresultaat voor vroege glazenmak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5" y="4226002"/>
            <a:ext cx="2132583" cy="172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nl-NL" dirty="0" smtClean="0"/>
              <a:t>Gebouwen in het landschap</a:t>
            </a:r>
          </a:p>
          <a:p>
            <a:r>
              <a:rPr lang="nl-NL" dirty="0" smtClean="0"/>
              <a:t>Dynamisch, geen statisch decor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/>
              <a:t>Duurzame waterhuishouding</a:t>
            </a:r>
          </a:p>
          <a:p>
            <a:r>
              <a:rPr lang="nl-NL" dirty="0" smtClean="0"/>
              <a:t>Netwerk van verbindingen (in</a:t>
            </a:r>
            <a:r>
              <a:rPr lang="nl-NL" baseline="0" dirty="0" smtClean="0"/>
              <a:t> </a:t>
            </a:r>
            <a:r>
              <a:rPr lang="nl-NL" dirty="0" smtClean="0"/>
              <a:t>het gebied en naar buiten)</a:t>
            </a:r>
            <a:endParaRPr lang="en-US" dirty="0" smtClean="0"/>
          </a:p>
          <a:p>
            <a:r>
              <a:rPr lang="nl-NL" dirty="0" smtClean="0"/>
              <a:t>Natuurgericht(e) inrichting en beheer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Landschapsvisie</a:t>
            </a:r>
            <a:endParaRPr lang="en-US" dirty="0"/>
          </a:p>
        </p:txBody>
      </p:sp>
      <p:pic>
        <p:nvPicPr>
          <p:cNvPr id="2052" name="Picture 4" descr="Afbeeldingsresultaat voor groene spe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08" y="4365104"/>
            <a:ext cx="384179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laatvlie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70" y="4365104"/>
            <a:ext cx="3793537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uinkeur.nl/wp-content/gallery/2017-uitnodiging-afstudeerpresentatie-de-nederlandse-wadi-beplant/De-Nederlandse-wadi-beplant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08" y="263285"/>
            <a:ext cx="3707904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wadi nederla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711860" cy="24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fbeeldingsresultaat voor permeabele straatstene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6"/>
          <a:stretch/>
        </p:blipFill>
        <p:spPr bwMode="auto">
          <a:xfrm>
            <a:off x="5514726" y="3429000"/>
            <a:ext cx="3629274" cy="24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straatbeeld.nl/static/files/tinymce/uploads/Foto%2020-06-17%2016%2034%2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95" y="3429002"/>
            <a:ext cx="3620709" cy="24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fbeeldingsresultaat voor retentiedake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r="13071"/>
          <a:stretch/>
        </p:blipFill>
        <p:spPr bwMode="auto">
          <a:xfrm>
            <a:off x="0" y="3456385"/>
            <a:ext cx="2822295" cy="24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fbeeldingsresultaat voor variatie oeve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97" y="1268760"/>
            <a:ext cx="4592947" cy="332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beeldingsresultaat voor sinusmaai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71" y="0"/>
            <a:ext cx="545592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66" y="4432121"/>
            <a:ext cx="1769147" cy="23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13" y="39714"/>
            <a:ext cx="2703983" cy="360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73" y="0"/>
            <a:ext cx="3178815" cy="6858000"/>
          </a:xfrm>
          <a:prstGeom prst="rect">
            <a:avLst/>
          </a:prstGeom>
        </p:spPr>
      </p:pic>
      <p:pic>
        <p:nvPicPr>
          <p:cNvPr id="6" name="Picture 2" descr="Afbeeldingsresultaat voor jonge aanplan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05" y="676066"/>
            <a:ext cx="3912443" cy="25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opslagplaats verdichte bodem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25222"/>
          <a:stretch/>
        </p:blipFill>
        <p:spPr bwMode="auto">
          <a:xfrm>
            <a:off x="30550" y="2004504"/>
            <a:ext cx="4541450" cy="25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fbeeldingsresultaat voor meidoornstruweel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/>
          <a:stretch/>
        </p:blipFill>
        <p:spPr bwMode="auto">
          <a:xfrm>
            <a:off x="4692005" y="3370114"/>
            <a:ext cx="3912443" cy="29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525963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Rijpe bodems behouden en oud </a:t>
            </a:r>
            <a:r>
              <a:rPr lang="nl-NL" dirty="0"/>
              <a:t>hout </a:t>
            </a:r>
            <a:r>
              <a:rPr lang="nl-NL" dirty="0" smtClean="0"/>
              <a:t>sparen</a:t>
            </a:r>
          </a:p>
          <a:p>
            <a:r>
              <a:rPr lang="nl-NL" dirty="0" smtClean="0"/>
              <a:t>Aandacht voor paddenstoelen en bodemfauna</a:t>
            </a:r>
          </a:p>
          <a:p>
            <a:r>
              <a:rPr lang="nl-NL" dirty="0" smtClean="0"/>
              <a:t>Inheemse soorten, gebiedseigen kruidenvegetaties</a:t>
            </a:r>
          </a:p>
          <a:p>
            <a:r>
              <a:rPr lang="nl-NL" dirty="0" smtClean="0"/>
              <a:t>Geleidelijke overgangen en veranderingen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/>
              <a:t>Faunafaciliteiten</a:t>
            </a:r>
            <a:endParaRPr lang="en-US" dirty="0" smtClean="0"/>
          </a:p>
          <a:p>
            <a:r>
              <a:rPr lang="nl-NL" dirty="0" smtClean="0"/>
              <a:t>Verticaal groen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Overkoepelende principes</a:t>
            </a:r>
            <a:endParaRPr lang="en-US" dirty="0"/>
          </a:p>
        </p:txBody>
      </p:sp>
      <p:pic>
        <p:nvPicPr>
          <p:cNvPr id="3074" name="Picture 2" descr="\\fs-smb-018.ad.naturalis.nl\homedir\Marco.Roos\Downloads\20170621_162517_resized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4" y="137045"/>
            <a:ext cx="4572222" cy="2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28566" cy="186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-1" y="2350492"/>
            <a:ext cx="9182157" cy="4174852"/>
            <a:chOff x="-2249047" y="1714500"/>
            <a:chExt cx="11431204" cy="5197426"/>
          </a:xfrm>
        </p:grpSpPr>
        <p:grpSp>
          <p:nvGrpSpPr>
            <p:cNvPr id="6" name="Groep 5"/>
            <p:cNvGrpSpPr>
              <a:grpSpLocks noChangeAspect="1"/>
            </p:cNvGrpSpPr>
            <p:nvPr/>
          </p:nvGrpSpPr>
          <p:grpSpPr>
            <a:xfrm>
              <a:off x="0" y="1714500"/>
              <a:ext cx="9182157" cy="5197426"/>
              <a:chOff x="118423" y="1271752"/>
              <a:chExt cx="9790242" cy="5541624"/>
            </a:xfrm>
          </p:grpSpPr>
          <p:grpSp>
            <p:nvGrpSpPr>
              <p:cNvPr id="5" name="Groep 4"/>
              <p:cNvGrpSpPr/>
              <p:nvPr/>
            </p:nvGrpSpPr>
            <p:grpSpPr>
              <a:xfrm>
                <a:off x="118423" y="3247674"/>
                <a:ext cx="7202161" cy="3565702"/>
                <a:chOff x="1955135" y="1340768"/>
                <a:chExt cx="7202161" cy="3565702"/>
              </a:xfrm>
            </p:grpSpPr>
            <p:grpSp>
              <p:nvGrpSpPr>
                <p:cNvPr id="4" name="Groep 3"/>
                <p:cNvGrpSpPr/>
                <p:nvPr/>
              </p:nvGrpSpPr>
              <p:grpSpPr>
                <a:xfrm>
                  <a:off x="4285148" y="1340768"/>
                  <a:ext cx="4872148" cy="3565702"/>
                  <a:chOff x="4285148" y="1340768"/>
                  <a:chExt cx="4872148" cy="3565702"/>
                </a:xfrm>
              </p:grpSpPr>
              <p:pic>
                <p:nvPicPr>
                  <p:cNvPr id="3079" name="Picture 7" descr="LightBox Active Image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22184" y="1340768"/>
                    <a:ext cx="2322038" cy="18571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1" name="Picture 9" descr="LightBox Active Imag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22184" y="3155136"/>
                    <a:ext cx="2335112" cy="17513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3" name="Picture 11" descr="LightBox Active Image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85148" y="1343091"/>
                    <a:ext cx="2566823" cy="18331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5" name="Picture 13" descr="LightBox Active Image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2111" y="3160188"/>
                    <a:ext cx="2286000" cy="17145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087" name="Picture 15" descr="LightBox Active Image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71"/>
                <a:stretch/>
              </p:blipFill>
              <p:spPr bwMode="auto">
                <a:xfrm>
                  <a:off x="1955135" y="1340768"/>
                  <a:ext cx="2616976" cy="18008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89" name="Picture 17" descr="LightBox Active Imag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5135" y="3134407"/>
                  <a:ext cx="2609148" cy="17402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98" name="Picture 2" descr="Afbeeldingsresultaat voor klimop bloei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296" y="3247674"/>
                <a:ext cx="2672368" cy="3565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Afbeeldingsresultaat voor bosrank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297" y="1271752"/>
                <a:ext cx="2672368" cy="2013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02" name="Picture 6" descr="Afbeeldingsresultaat voor sleedoor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046" y="3569874"/>
              <a:ext cx="2249046" cy="1686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Afbeeldingsresultaat voor sleedoorn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" r="10063"/>
            <a:stretch/>
          </p:blipFill>
          <p:spPr bwMode="auto">
            <a:xfrm>
              <a:off x="-2249047" y="5269370"/>
              <a:ext cx="2237649" cy="160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8" name="Picture 12" descr="110518 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52" y="1102215"/>
            <a:ext cx="4634360" cy="16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fbeeldingsresultaat voor echte koekoeksbloe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97" y="142787"/>
            <a:ext cx="1925106" cy="128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ghtBox Active Imag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17" y="3816424"/>
            <a:ext cx="460343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oever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07" y="955664"/>
            <a:ext cx="4013526" cy="24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Maatregelen voor schoner en helder w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9"/>
          <a:stretch/>
        </p:blipFill>
        <p:spPr bwMode="auto">
          <a:xfrm>
            <a:off x="827584" y="952500"/>
            <a:ext cx="373538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Afbeeldingsresultaat voor insectenhotel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50405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Visiekaart </a:t>
            </a:r>
            <a:endParaRPr lang="en-US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300"/>
                </a:solidFill>
                <a:latin typeface="Arial Rounded MT Bold" panose="020F0704030504030204" pitchFamily="34" charset="0"/>
                <a:ea typeface="Adobe Gothic Std B" pitchFamily="34" charset="-128"/>
                <a:cs typeface="+mj-cs"/>
              </a:defRPr>
            </a:lvl1pPr>
          </a:lstStyle>
          <a:p>
            <a:r>
              <a:rPr lang="nl-NL" dirty="0" smtClean="0"/>
              <a:t>Visiekaart</a:t>
            </a:r>
            <a:endParaRPr lang="en-US" dirty="0"/>
          </a:p>
        </p:txBody>
      </p:sp>
      <p:pic>
        <p:nvPicPr>
          <p:cNvPr id="33" name="Afbeelding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1543" r="1467" b="3094"/>
          <a:stretch/>
        </p:blipFill>
        <p:spPr>
          <a:xfrm>
            <a:off x="0" y="692696"/>
            <a:ext cx="8860230" cy="6165305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6276" r="332" b="2113"/>
          <a:stretch/>
        </p:blipFill>
        <p:spPr bwMode="auto">
          <a:xfrm>
            <a:off x="1421903" y="-17479"/>
            <a:ext cx="6386065" cy="5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al 7"/>
          <p:cNvSpPr/>
          <p:nvPr/>
        </p:nvSpPr>
        <p:spPr>
          <a:xfrm rot="687351">
            <a:off x="2820300" y="3778385"/>
            <a:ext cx="648072" cy="301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8"/>
          <p:cNvSpPr/>
          <p:nvPr/>
        </p:nvSpPr>
        <p:spPr>
          <a:xfrm rot="687351">
            <a:off x="3803420" y="3994409"/>
            <a:ext cx="648072" cy="301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al 22"/>
          <p:cNvSpPr/>
          <p:nvPr/>
        </p:nvSpPr>
        <p:spPr>
          <a:xfrm rot="687351">
            <a:off x="2267458" y="2554248"/>
            <a:ext cx="648072" cy="301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11390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79" y="5981173"/>
            <a:ext cx="13049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ep 13"/>
          <p:cNvGrpSpPr/>
          <p:nvPr/>
        </p:nvGrpSpPr>
        <p:grpSpPr>
          <a:xfrm>
            <a:off x="13192" y="4233255"/>
            <a:ext cx="6444208" cy="2656576"/>
            <a:chOff x="-2692997" y="4077072"/>
            <a:chExt cx="6444208" cy="2656576"/>
          </a:xfrm>
        </p:grpSpPr>
        <p:pic>
          <p:nvPicPr>
            <p:cNvPr id="15" name="Picture 5" descr="Gerelateerde afbeeld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519" y="4077072"/>
              <a:ext cx="1982692" cy="2643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Afbeeldingsresultaat voor natuurvriendelijke oever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1" r="4190"/>
            <a:stretch/>
          </p:blipFill>
          <p:spPr bwMode="auto">
            <a:xfrm flipH="1">
              <a:off x="-2692997" y="4077072"/>
              <a:ext cx="4461516" cy="265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86" y="4536776"/>
            <a:ext cx="3131478" cy="234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74" y="6165304"/>
            <a:ext cx="2476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Afbeeldingsresultaat voor bijenlint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84" y="4226761"/>
            <a:ext cx="4722803" cy="26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al 9"/>
          <p:cNvSpPr/>
          <p:nvPr/>
        </p:nvSpPr>
        <p:spPr>
          <a:xfrm rot="687351">
            <a:off x="5898357" y="3542373"/>
            <a:ext cx="450498" cy="3494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68" y="1083102"/>
            <a:ext cx="3127864" cy="234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07" y="738981"/>
            <a:ext cx="13049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Afbeeldingsresultaat voor daslook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9853" r="27839" b="3963"/>
          <a:stretch/>
        </p:blipFill>
        <p:spPr bwMode="auto">
          <a:xfrm>
            <a:off x="5040922" y="-27384"/>
            <a:ext cx="413959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"/>
          <p:cNvSpPr txBox="1">
            <a:spLocks noChangeArrowheads="1"/>
          </p:cNvSpPr>
          <p:nvPr/>
        </p:nvSpPr>
        <p:spPr bwMode="auto">
          <a:xfrm>
            <a:off x="35496" y="2375882"/>
            <a:ext cx="2299865" cy="477054"/>
          </a:xfrm>
          <a:prstGeom prst="rect">
            <a:avLst/>
          </a:prstGeom>
          <a:solidFill>
            <a:srgbClr val="F2F2F2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nl-NL" sz="1000" b="1" dirty="0" smtClean="0">
                <a:effectLst/>
                <a:latin typeface="Verdana"/>
                <a:ea typeface="Verdana"/>
                <a:cs typeface="Arial"/>
              </a:rPr>
              <a:t>Te creëren  passage en open </a:t>
            </a:r>
            <a:r>
              <a:rPr lang="nl-NL" sz="1000" b="1" dirty="0">
                <a:effectLst/>
                <a:latin typeface="Verdana"/>
                <a:ea typeface="Verdana"/>
                <a:cs typeface="Arial"/>
              </a:rPr>
              <a:t>waterverbinding</a:t>
            </a:r>
            <a:endParaRPr lang="en-US" sz="1000" dirty="0">
              <a:effectLst/>
              <a:latin typeface="Verdana"/>
              <a:ea typeface="Verdana"/>
              <a:cs typeface="Arial"/>
            </a:endParaRPr>
          </a:p>
        </p:txBody>
      </p:sp>
      <p:grpSp>
        <p:nvGrpSpPr>
          <p:cNvPr id="24" name="Groep 23"/>
          <p:cNvGrpSpPr/>
          <p:nvPr/>
        </p:nvGrpSpPr>
        <p:grpSpPr>
          <a:xfrm>
            <a:off x="36060" y="735659"/>
            <a:ext cx="8640396" cy="2693341"/>
            <a:chOff x="323528" y="195155"/>
            <a:chExt cx="8640396" cy="2693341"/>
          </a:xfrm>
        </p:grpSpPr>
        <p:pic>
          <p:nvPicPr>
            <p:cNvPr id="25" name="Picture 2" descr="Afbeeldingsresultaat voor ecotunnel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02133"/>
              <a:ext cx="6312954" cy="268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525" y="195155"/>
              <a:ext cx="3581399" cy="269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Explosie 1 27"/>
          <p:cNvSpPr/>
          <p:nvPr/>
        </p:nvSpPr>
        <p:spPr>
          <a:xfrm>
            <a:off x="-36512" y="-27384"/>
            <a:ext cx="4163968" cy="2403266"/>
          </a:xfrm>
          <a:prstGeom prst="irregularSeal1">
            <a:avLst/>
          </a:prstGeom>
          <a:solidFill>
            <a:srgbClr val="CC33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i="1" dirty="0" err="1">
                <a:solidFill>
                  <a:srgbClr val="FFC000"/>
                </a:solidFill>
              </a:rPr>
              <a:t>Snellius</a:t>
            </a:r>
            <a:endParaRPr lang="en-US" sz="2800" b="1" i="1" dirty="0">
              <a:solidFill>
                <a:srgbClr val="FFC000"/>
              </a:solidFill>
            </a:endParaRPr>
          </a:p>
          <a:p>
            <a:pPr algn="ctr"/>
            <a:r>
              <a:rPr lang="nl-NL" sz="2800" b="1" i="1" dirty="0" smtClean="0">
                <a:solidFill>
                  <a:srgbClr val="FFC000"/>
                </a:solidFill>
              </a:rPr>
              <a:t>Reservaat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  <p:sp>
        <p:nvSpPr>
          <p:cNvPr id="29" name="Vrije vorm 28"/>
          <p:cNvSpPr/>
          <p:nvPr/>
        </p:nvSpPr>
        <p:spPr>
          <a:xfrm>
            <a:off x="2592889" y="2217107"/>
            <a:ext cx="394936" cy="1615857"/>
          </a:xfrm>
          <a:custGeom>
            <a:avLst/>
            <a:gdLst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76405 h 1615857"/>
              <a:gd name="connsiteX3" fmla="*/ 225468 w 538619"/>
              <a:gd name="connsiteY3" fmla="*/ 588723 h 1615857"/>
              <a:gd name="connsiteX4" fmla="*/ 200416 w 538619"/>
              <a:gd name="connsiteY4" fmla="*/ 651353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37578 w 538619"/>
              <a:gd name="connsiteY9" fmla="*/ 563671 h 1615857"/>
              <a:gd name="connsiteX10" fmla="*/ 200416 w 538619"/>
              <a:gd name="connsiteY10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200416 w 538619"/>
              <a:gd name="connsiteY4" fmla="*/ 651353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37578 w 538619"/>
              <a:gd name="connsiteY9" fmla="*/ 563671 h 1615857"/>
              <a:gd name="connsiteX10" fmla="*/ 200416 w 538619"/>
              <a:gd name="connsiteY10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200416 w 538619"/>
              <a:gd name="connsiteY4" fmla="*/ 726509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37578 w 538619"/>
              <a:gd name="connsiteY9" fmla="*/ 563671 h 1615857"/>
              <a:gd name="connsiteX10" fmla="*/ 200416 w 538619"/>
              <a:gd name="connsiteY10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200416 w 538619"/>
              <a:gd name="connsiteY4" fmla="*/ 726509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75156 w 538619"/>
              <a:gd name="connsiteY9" fmla="*/ 914400 h 1615857"/>
              <a:gd name="connsiteX10" fmla="*/ 37578 w 538619"/>
              <a:gd name="connsiteY10" fmla="*/ 563671 h 1615857"/>
              <a:gd name="connsiteX11" fmla="*/ 200416 w 538619"/>
              <a:gd name="connsiteY11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200416 w 538619"/>
              <a:gd name="connsiteY4" fmla="*/ 726509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12526 w 538619"/>
              <a:gd name="connsiteY9" fmla="*/ 964504 h 1615857"/>
              <a:gd name="connsiteX10" fmla="*/ 37578 w 538619"/>
              <a:gd name="connsiteY10" fmla="*/ 563671 h 1615857"/>
              <a:gd name="connsiteX11" fmla="*/ 200416 w 538619"/>
              <a:gd name="connsiteY11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150312 w 538619"/>
              <a:gd name="connsiteY4" fmla="*/ 939452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12526 w 538619"/>
              <a:gd name="connsiteY9" fmla="*/ 964504 h 1615857"/>
              <a:gd name="connsiteX10" fmla="*/ 37578 w 538619"/>
              <a:gd name="connsiteY10" fmla="*/ 563671 h 1615857"/>
              <a:gd name="connsiteX11" fmla="*/ 200416 w 538619"/>
              <a:gd name="connsiteY11" fmla="*/ 0 h 1615857"/>
              <a:gd name="connsiteX0" fmla="*/ 200416 w 538619"/>
              <a:gd name="connsiteY0" fmla="*/ 0 h 1615857"/>
              <a:gd name="connsiteX1" fmla="*/ 538619 w 538619"/>
              <a:gd name="connsiteY1" fmla="*/ 75156 h 1615857"/>
              <a:gd name="connsiteX2" fmla="*/ 388307 w 538619"/>
              <a:gd name="connsiteY2" fmla="*/ 626301 h 1615857"/>
              <a:gd name="connsiteX3" fmla="*/ 225468 w 538619"/>
              <a:gd name="connsiteY3" fmla="*/ 588723 h 1615857"/>
              <a:gd name="connsiteX4" fmla="*/ 81979 w 538619"/>
              <a:gd name="connsiteY4" fmla="*/ 939452 h 1615857"/>
              <a:gd name="connsiteX5" fmla="*/ 200416 w 538619"/>
              <a:gd name="connsiteY5" fmla="*/ 1202498 h 1615857"/>
              <a:gd name="connsiteX6" fmla="*/ 137786 w 538619"/>
              <a:gd name="connsiteY6" fmla="*/ 1615857 h 1615857"/>
              <a:gd name="connsiteX7" fmla="*/ 0 w 538619"/>
              <a:gd name="connsiteY7" fmla="*/ 1590805 h 1615857"/>
              <a:gd name="connsiteX8" fmla="*/ 112734 w 538619"/>
              <a:gd name="connsiteY8" fmla="*/ 1177446 h 1615857"/>
              <a:gd name="connsiteX9" fmla="*/ 12526 w 538619"/>
              <a:gd name="connsiteY9" fmla="*/ 964504 h 1615857"/>
              <a:gd name="connsiteX10" fmla="*/ 37578 w 538619"/>
              <a:gd name="connsiteY10" fmla="*/ 563671 h 1615857"/>
              <a:gd name="connsiteX11" fmla="*/ 200416 w 538619"/>
              <a:gd name="connsiteY11" fmla="*/ 0 h 161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8619" h="1615857">
                <a:moveTo>
                  <a:pt x="200416" y="0"/>
                </a:moveTo>
                <a:lnTo>
                  <a:pt x="538619" y="75156"/>
                </a:lnTo>
                <a:lnTo>
                  <a:pt x="388307" y="626301"/>
                </a:lnTo>
                <a:lnTo>
                  <a:pt x="225468" y="588723"/>
                </a:lnTo>
                <a:lnTo>
                  <a:pt x="81979" y="939452"/>
                </a:lnTo>
                <a:lnTo>
                  <a:pt x="200416" y="1202498"/>
                </a:lnTo>
                <a:lnTo>
                  <a:pt x="137786" y="1615857"/>
                </a:lnTo>
                <a:lnTo>
                  <a:pt x="0" y="1590805"/>
                </a:lnTo>
                <a:lnTo>
                  <a:pt x="112734" y="1177446"/>
                </a:lnTo>
                <a:lnTo>
                  <a:pt x="12526" y="964504"/>
                </a:lnTo>
                <a:lnTo>
                  <a:pt x="37578" y="563671"/>
                </a:lnTo>
                <a:lnTo>
                  <a:pt x="200416" y="0"/>
                </a:lnTo>
                <a:close/>
              </a:path>
            </a:pathLst>
          </a:custGeom>
          <a:solidFill>
            <a:srgbClr val="CC33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4" y="4039659"/>
            <a:ext cx="3814006" cy="2852937"/>
          </a:xfrm>
          <a:prstGeom prst="rect">
            <a:avLst/>
          </a:prstGeom>
        </p:spPr>
      </p:pic>
      <p:pic>
        <p:nvPicPr>
          <p:cNvPr id="31" name="Picture 2" descr="Afbeeldingsresultaat voor sperw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02" y="4039659"/>
            <a:ext cx="2059662" cy="28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2"/>
          <p:cNvSpPr txBox="1">
            <a:spLocks noChangeArrowheads="1"/>
          </p:cNvSpPr>
          <p:nvPr/>
        </p:nvSpPr>
        <p:spPr bwMode="auto">
          <a:xfrm>
            <a:off x="163693" y="4565887"/>
            <a:ext cx="2680116" cy="447289"/>
          </a:xfrm>
          <a:prstGeom prst="rect">
            <a:avLst/>
          </a:prstGeom>
          <a:solidFill>
            <a:srgbClr val="F2F2F2">
              <a:alpha val="67059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nl-NL" sz="1000" b="1" dirty="0">
                <a:effectLst/>
                <a:latin typeface="Verdana"/>
                <a:ea typeface="Verdana"/>
                <a:cs typeface="Arial"/>
              </a:rPr>
              <a:t>Recent watergang aangelegd. </a:t>
            </a:r>
            <a:r>
              <a:rPr lang="nl-NL" sz="1000" b="1" dirty="0" smtClean="0">
                <a:effectLst/>
                <a:latin typeface="Verdana"/>
                <a:ea typeface="Verdana"/>
                <a:cs typeface="Arial"/>
              </a:rPr>
              <a:t>Oevers </a:t>
            </a:r>
            <a:r>
              <a:rPr lang="nl-NL" sz="1000" b="1" dirty="0">
                <a:effectLst/>
                <a:latin typeface="Verdana"/>
                <a:ea typeface="Verdana"/>
                <a:cs typeface="Arial"/>
              </a:rPr>
              <a:t>te </a:t>
            </a:r>
            <a:r>
              <a:rPr lang="nl-NL" sz="1000" b="1" dirty="0" smtClean="0">
                <a:effectLst/>
                <a:latin typeface="Verdana"/>
                <a:ea typeface="Verdana"/>
                <a:cs typeface="Arial"/>
              </a:rPr>
              <a:t>steil,  </a:t>
            </a:r>
            <a:r>
              <a:rPr lang="nl-NL" sz="1000" b="1" dirty="0">
                <a:effectLst/>
                <a:latin typeface="Verdana"/>
                <a:ea typeface="Verdana"/>
                <a:cs typeface="Arial"/>
              </a:rPr>
              <a:t>nog te </a:t>
            </a:r>
            <a:r>
              <a:rPr lang="nl-NL" sz="1000" b="1" dirty="0" smtClean="0">
                <a:effectLst/>
                <a:latin typeface="Verdana"/>
                <a:ea typeface="Verdana"/>
                <a:cs typeface="Arial"/>
              </a:rPr>
              <a:t>verflauwen</a:t>
            </a:r>
            <a:endParaRPr lang="en-US" sz="1000" dirty="0">
              <a:effectLst/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23" grpId="0" animBg="1"/>
      <p:bldP spid="10" grpId="0" animBg="1"/>
      <p:bldP spid="27" grpId="0" animBg="1"/>
      <p:bldP spid="27" grpId="1" animBg="1"/>
      <p:bldP spid="28" grpId="0" animBg="1"/>
      <p:bldP spid="29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264</Words>
  <Application>Microsoft Office PowerPoint</Application>
  <PresentationFormat>Diavoorstelling (4:3)</PresentationFormat>
  <Paragraphs>46</Paragraphs>
  <Slides>5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Kantoorthema</vt:lpstr>
      <vt:lpstr>LBSP werkgroep 2</vt:lpstr>
      <vt:lpstr>Bestaande kenmerken</vt:lpstr>
      <vt:lpstr>Landschapsvisie</vt:lpstr>
      <vt:lpstr>Overkoepelende principes</vt:lpstr>
      <vt:lpstr>Visiekaart </vt:lpstr>
    </vt:vector>
  </TitlesOfParts>
  <Company>NCB Naturalis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LBSP werkgroep 2</dc:title>
  <dc:creator>Roos</dc:creator>
  <cp:lastModifiedBy>Middelaar, Henri van</cp:lastModifiedBy>
  <cp:revision>98</cp:revision>
  <dcterms:created xsi:type="dcterms:W3CDTF">2017-12-20T15:20:26Z</dcterms:created>
  <dcterms:modified xsi:type="dcterms:W3CDTF">2018-01-17T12:58:36Z</dcterms:modified>
</cp:coreProperties>
</file>